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charts/chart8.xml" ContentType="application/vnd.openxmlformats-officedocument.drawingml.chart+xml"/>
  <Override PartName="/ppt/theme/themeOverride8.xml" ContentType="application/vnd.openxmlformats-officedocument.themeOverride+xml"/>
  <Override PartName="/ppt/charts/chart9.xml" ContentType="application/vnd.openxmlformats-officedocument.drawingml.chart+xml"/>
  <Override PartName="/ppt/theme/themeOverride9.xml" ContentType="application/vnd.openxmlformats-officedocument.themeOverride+xml"/>
  <Override PartName="/ppt/charts/chart10.xml" ContentType="application/vnd.openxmlformats-officedocument.drawingml.chart+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ppt/charts/chart12.xml" ContentType="application/vnd.openxmlformats-officedocument.drawingml.chart+xml"/>
  <Override PartName="/ppt/theme/themeOverride12.xml" ContentType="application/vnd.openxmlformats-officedocument.themeOverride+xml"/>
  <Override PartName="/ppt/charts/chart13.xml" ContentType="application/vnd.openxmlformats-officedocument.drawingml.chart+xml"/>
  <Override PartName="/ppt/theme/themeOverride13.xml" ContentType="application/vnd.openxmlformats-officedocument.themeOverride+xml"/>
  <Override PartName="/ppt/charts/chart14.xml" ContentType="application/vnd.openxmlformats-officedocument.drawingml.chart+xml"/>
  <Override PartName="/ppt/theme/themeOverride14.xml" ContentType="application/vnd.openxmlformats-officedocument.themeOverride+xml"/>
  <Override PartName="/ppt/charts/chart15.xml" ContentType="application/vnd.openxmlformats-officedocument.drawingml.chart+xml"/>
  <Override PartName="/ppt/theme/themeOverride15.xml" ContentType="application/vnd.openxmlformats-officedocument.themeOverride+xml"/>
  <Override PartName="/ppt/charts/chart16.xml" ContentType="application/vnd.openxmlformats-officedocument.drawingml.chart+xml"/>
  <Override PartName="/ppt/theme/themeOverride16.xml" ContentType="application/vnd.openxmlformats-officedocument.themeOverride+xml"/>
  <Override PartName="/ppt/charts/chart17.xml" ContentType="application/vnd.openxmlformats-officedocument.drawingml.chart+xml"/>
  <Override PartName="/ppt/theme/themeOverride17.xml" ContentType="application/vnd.openxmlformats-officedocument.themeOverride+xml"/>
  <Override PartName="/ppt/charts/chart18.xml" ContentType="application/vnd.openxmlformats-officedocument.drawingml.chart+xml"/>
  <Override PartName="/ppt/theme/themeOverride18.xml" ContentType="application/vnd.openxmlformats-officedocument.themeOverride+xml"/>
  <Override PartName="/ppt/charts/chart19.xml" ContentType="application/vnd.openxmlformats-officedocument.drawingml.chart+xml"/>
  <Override PartName="/ppt/theme/themeOverride19.xml" ContentType="application/vnd.openxmlformats-officedocument.themeOverride+xml"/>
  <Override PartName="/ppt/charts/chart20.xml" ContentType="application/vnd.openxmlformats-officedocument.drawingml.chart+xml"/>
  <Override PartName="/ppt/theme/themeOverride20.xml" ContentType="application/vnd.openxmlformats-officedocument.themeOverride+xml"/>
  <Override PartName="/ppt/charts/chart21.xml" ContentType="application/vnd.openxmlformats-officedocument.drawingml.chart+xml"/>
  <Override PartName="/ppt/theme/themeOverride21.xml" ContentType="application/vnd.openxmlformats-officedocument.themeOverride+xml"/>
  <Override PartName="/ppt/charts/chart22.xml" ContentType="application/vnd.openxmlformats-officedocument.drawingml.chart+xml"/>
  <Override PartName="/ppt/theme/themeOverride22.xml" ContentType="application/vnd.openxmlformats-officedocument.themeOverride+xml"/>
  <Override PartName="/ppt/charts/chart23.xml" ContentType="application/vnd.openxmlformats-officedocument.drawingml.chart+xml"/>
  <Override PartName="/ppt/theme/themeOverride23.xml" ContentType="application/vnd.openxmlformats-officedocument.themeOverride+xml"/>
  <Override PartName="/ppt/charts/chart24.xml" ContentType="application/vnd.openxmlformats-officedocument.drawingml.chart+xml"/>
  <Override PartName="/ppt/theme/themeOverride24.xml" ContentType="application/vnd.openxmlformats-officedocument.themeOverride+xml"/>
  <Override PartName="/ppt/charts/chart25.xml" ContentType="application/vnd.openxmlformats-officedocument.drawingml.chart+xml"/>
  <Override PartName="/ppt/theme/themeOverride25.xml" ContentType="application/vnd.openxmlformats-officedocument.themeOverride+xml"/>
  <Override PartName="/ppt/charts/chart26.xml" ContentType="application/vnd.openxmlformats-officedocument.drawingml.chart+xml"/>
  <Override PartName="/ppt/theme/themeOverride26.xml" ContentType="application/vnd.openxmlformats-officedocument.themeOverride+xml"/>
  <Override PartName="/ppt/charts/chart27.xml" ContentType="application/vnd.openxmlformats-officedocument.drawingml.chart+xml"/>
  <Override PartName="/ppt/theme/themeOverride27.xml" ContentType="application/vnd.openxmlformats-officedocument.themeOverride+xml"/>
  <Override PartName="/ppt/charts/chart28.xml" ContentType="application/vnd.openxmlformats-officedocument.drawingml.chart+xml"/>
  <Override PartName="/ppt/theme/themeOverride28.xml" ContentType="application/vnd.openxmlformats-officedocument.themeOverride+xml"/>
  <Override PartName="/ppt/charts/chart29.xml" ContentType="application/vnd.openxmlformats-officedocument.drawingml.chart+xml"/>
  <Override PartName="/ppt/theme/themeOverride29.xml" ContentType="application/vnd.openxmlformats-officedocument.themeOverride+xml"/>
  <Override PartName="/ppt/charts/chart30.xml" ContentType="application/vnd.openxmlformats-officedocument.drawingml.chart+xml"/>
  <Override PartName="/ppt/theme/themeOverride30.xml" ContentType="application/vnd.openxmlformats-officedocument.themeOverride+xml"/>
  <Override PartName="/ppt/charts/chart31.xml" ContentType="application/vnd.openxmlformats-officedocument.drawingml.chart+xml"/>
  <Override PartName="/ppt/theme/themeOverride31.xml" ContentType="application/vnd.openxmlformats-officedocument.themeOverride+xml"/>
  <Override PartName="/ppt/charts/chart32.xml" ContentType="application/vnd.openxmlformats-officedocument.drawingml.chart+xml"/>
  <Override PartName="/ppt/theme/themeOverride32.xml" ContentType="application/vnd.openxmlformats-officedocument.themeOverride+xml"/>
  <Override PartName="/ppt/charts/chart33.xml" ContentType="application/vnd.openxmlformats-officedocument.drawingml.chart+xml"/>
  <Override PartName="/ppt/theme/themeOverride33.xml" ContentType="application/vnd.openxmlformats-officedocument.themeOverride+xml"/>
  <Override PartName="/ppt/charts/chart34.xml" ContentType="application/vnd.openxmlformats-officedocument.drawingml.chart+xml"/>
  <Override PartName="/ppt/theme/themeOverride34.xml" ContentType="application/vnd.openxmlformats-officedocument.themeOverride+xml"/>
  <Override PartName="/ppt/charts/chart35.xml" ContentType="application/vnd.openxmlformats-officedocument.drawingml.chart+xml"/>
  <Override PartName="/ppt/theme/themeOverride35.xml" ContentType="application/vnd.openxmlformats-officedocument.themeOverride+xml"/>
  <Override PartName="/ppt/charts/chart36.xml" ContentType="application/vnd.openxmlformats-officedocument.drawingml.chart+xml"/>
  <Override PartName="/ppt/theme/themeOverride36.xml" ContentType="application/vnd.openxmlformats-officedocument.themeOverride+xml"/>
  <Override PartName="/ppt/charts/chart37.xml" ContentType="application/vnd.openxmlformats-officedocument.drawingml.chart+xml"/>
  <Override PartName="/ppt/theme/themeOverride3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312" r:id="rId5"/>
    <p:sldId id="313" r:id="rId6"/>
    <p:sldId id="314" r:id="rId7"/>
    <p:sldId id="315" r:id="rId8"/>
    <p:sldId id="316" r:id="rId9"/>
    <p:sldId id="317" r:id="rId10"/>
    <p:sldId id="318" r:id="rId11"/>
    <p:sldId id="319" r:id="rId12"/>
    <p:sldId id="268" r:id="rId13"/>
    <p:sldId id="320" r:id="rId14"/>
    <p:sldId id="321" r:id="rId15"/>
    <p:sldId id="322" r:id="rId16"/>
    <p:sldId id="323" r:id="rId17"/>
    <p:sldId id="324" r:id="rId18"/>
    <p:sldId id="325" r:id="rId19"/>
    <p:sldId id="326" r:id="rId20"/>
    <p:sldId id="275" r:id="rId21"/>
    <p:sldId id="285" r:id="rId22"/>
    <p:sldId id="327" r:id="rId23"/>
    <p:sldId id="328" r:id="rId24"/>
    <p:sldId id="329" r:id="rId25"/>
    <p:sldId id="288" r:id="rId26"/>
    <p:sldId id="289" r:id="rId27"/>
    <p:sldId id="330" r:id="rId28"/>
    <p:sldId id="331" r:id="rId29"/>
    <p:sldId id="290" r:id="rId30"/>
    <p:sldId id="291" r:id="rId31"/>
    <p:sldId id="332" r:id="rId32"/>
    <p:sldId id="333" r:id="rId33"/>
    <p:sldId id="334" r:id="rId34"/>
    <p:sldId id="295" r:id="rId35"/>
    <p:sldId id="296" r:id="rId36"/>
    <p:sldId id="335" r:id="rId37"/>
    <p:sldId id="336" r:id="rId38"/>
    <p:sldId id="300" r:id="rId39"/>
    <p:sldId id="301" r:id="rId40"/>
    <p:sldId id="303" r:id="rId41"/>
    <p:sldId id="337" r:id="rId42"/>
    <p:sldId id="305" r:id="rId43"/>
    <p:sldId id="306" r:id="rId44"/>
    <p:sldId id="307" r:id="rId45"/>
    <p:sldId id="308" r:id="rId46"/>
    <p:sldId id="338" r:id="rId47"/>
    <p:sldId id="339" r:id="rId48"/>
    <p:sldId id="340" r:id="rId49"/>
    <p:sldId id="310" r:id="rId50"/>
    <p:sldId id="341" r:id="rId51"/>
    <p:sldId id="342" r:id="rId5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00FF"/>
    <a:srgbClr val="3333FF"/>
    <a:srgbClr val="0099FF"/>
    <a:srgbClr val="0066FF"/>
    <a:srgbClr val="66CCFF"/>
    <a:srgbClr val="3399FF"/>
    <a:srgbClr val="6699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8667" autoAdjust="0"/>
  </p:normalViewPr>
  <p:slideViewPr>
    <p:cSldViewPr>
      <p:cViewPr>
        <p:scale>
          <a:sx n="107" d="100"/>
          <a:sy n="107" d="100"/>
        </p:scale>
        <p:origin x="-49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2" Type="http://schemas.openxmlformats.org/officeDocument/2006/relationships/oleObject" Target="../embeddings/oleObject9.bin"/><Relationship Id="rId1" Type="http://schemas.openxmlformats.org/officeDocument/2006/relationships/themeOverride" Target="../theme/themeOverride10.xml"/></Relationships>
</file>

<file path=ppt/charts/_rels/chart11.xml.rels><?xml version="1.0" encoding="UTF-8" standalone="yes"?>
<Relationships xmlns="http://schemas.openxmlformats.org/package/2006/relationships"><Relationship Id="rId2" Type="http://schemas.openxmlformats.org/officeDocument/2006/relationships/oleObject" Target="../embeddings/oleObject10.bin"/><Relationship Id="rId1" Type="http://schemas.openxmlformats.org/officeDocument/2006/relationships/themeOverride" Target="../theme/themeOverride11.xml"/></Relationships>
</file>

<file path=ppt/charts/_rels/chart12.xml.rels><?xml version="1.0" encoding="UTF-8" standalone="yes"?>
<Relationships xmlns="http://schemas.openxmlformats.org/package/2006/relationships"><Relationship Id="rId2" Type="http://schemas.openxmlformats.org/officeDocument/2006/relationships/oleObject" Target="../embeddings/oleObject11.bin"/><Relationship Id="rId1" Type="http://schemas.openxmlformats.org/officeDocument/2006/relationships/themeOverride" Target="../theme/themeOverride12.xml"/></Relationships>
</file>

<file path=ppt/charts/_rels/chart13.xml.rels><?xml version="1.0" encoding="UTF-8" standalone="yes"?>
<Relationships xmlns="http://schemas.openxmlformats.org/package/2006/relationships"><Relationship Id="rId2" Type="http://schemas.openxmlformats.org/officeDocument/2006/relationships/oleObject" Target="../embeddings/oleObject12.bin"/><Relationship Id="rId1" Type="http://schemas.openxmlformats.org/officeDocument/2006/relationships/themeOverride" Target="../theme/themeOverride13.xml"/></Relationships>
</file>

<file path=ppt/charts/_rels/chart14.xml.rels><?xml version="1.0" encoding="UTF-8" standalone="yes"?>
<Relationships xmlns="http://schemas.openxmlformats.org/package/2006/relationships"><Relationship Id="rId2" Type="http://schemas.openxmlformats.org/officeDocument/2006/relationships/oleObject" Target="../embeddings/oleObject13.bin"/><Relationship Id="rId1" Type="http://schemas.openxmlformats.org/officeDocument/2006/relationships/themeOverride" Target="../theme/themeOverride14.xml"/></Relationships>
</file>

<file path=ppt/charts/_rels/chart15.xml.rels><?xml version="1.0" encoding="UTF-8" standalone="yes"?>
<Relationships xmlns="http://schemas.openxmlformats.org/package/2006/relationships"><Relationship Id="rId2" Type="http://schemas.openxmlformats.org/officeDocument/2006/relationships/oleObject" Target="../embeddings/oleObject14.bin"/><Relationship Id="rId1" Type="http://schemas.openxmlformats.org/officeDocument/2006/relationships/themeOverride" Target="../theme/themeOverride15.xml"/></Relationships>
</file>

<file path=ppt/charts/_rels/chart16.xml.rels><?xml version="1.0" encoding="UTF-8" standalone="yes"?>
<Relationships xmlns="http://schemas.openxmlformats.org/package/2006/relationships"><Relationship Id="rId2" Type="http://schemas.openxmlformats.org/officeDocument/2006/relationships/oleObject" Target="../embeddings/oleObject15.bin"/><Relationship Id="rId1" Type="http://schemas.openxmlformats.org/officeDocument/2006/relationships/themeOverride" Target="../theme/themeOverride16.xml"/></Relationships>
</file>

<file path=ppt/charts/_rels/chart17.xml.rels><?xml version="1.0" encoding="UTF-8" standalone="yes"?>
<Relationships xmlns="http://schemas.openxmlformats.org/package/2006/relationships"><Relationship Id="rId2" Type="http://schemas.openxmlformats.org/officeDocument/2006/relationships/oleObject" Target="../embeddings/oleObject16.bin"/><Relationship Id="rId1" Type="http://schemas.openxmlformats.org/officeDocument/2006/relationships/themeOverride" Target="../theme/themeOverride17.xml"/></Relationships>
</file>

<file path=ppt/charts/_rels/chart18.xml.rels><?xml version="1.0" encoding="UTF-8" standalone="yes"?>
<Relationships xmlns="http://schemas.openxmlformats.org/package/2006/relationships"><Relationship Id="rId2" Type="http://schemas.openxmlformats.org/officeDocument/2006/relationships/oleObject" Target="../embeddings/oleObject17.bin"/><Relationship Id="rId1" Type="http://schemas.openxmlformats.org/officeDocument/2006/relationships/themeOverride" Target="../theme/themeOverride18.xml"/></Relationships>
</file>

<file path=ppt/charts/_rels/chart19.xml.rels><?xml version="1.0" encoding="UTF-8" standalone="yes"?>
<Relationships xmlns="http://schemas.openxmlformats.org/package/2006/relationships"><Relationship Id="rId2" Type="http://schemas.openxmlformats.org/officeDocument/2006/relationships/oleObject" Target="../embeddings/oleObject18.bin"/><Relationship Id="rId1" Type="http://schemas.openxmlformats.org/officeDocument/2006/relationships/themeOverride" Target="../theme/themeOverride19.xm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2.bin"/><Relationship Id="rId1" Type="http://schemas.openxmlformats.org/officeDocument/2006/relationships/themeOverride" Target="../theme/themeOverride2.xml"/></Relationships>
</file>

<file path=ppt/charts/_rels/chart20.xml.rels><?xml version="1.0" encoding="UTF-8" standalone="yes"?>
<Relationships xmlns="http://schemas.openxmlformats.org/package/2006/relationships"><Relationship Id="rId2" Type="http://schemas.openxmlformats.org/officeDocument/2006/relationships/oleObject" Target="../embeddings/oleObject19.bin"/><Relationship Id="rId1" Type="http://schemas.openxmlformats.org/officeDocument/2006/relationships/themeOverride" Target="../theme/themeOverride20.xml"/></Relationships>
</file>

<file path=ppt/charts/_rels/chart21.xml.rels><?xml version="1.0" encoding="UTF-8" standalone="yes"?>
<Relationships xmlns="http://schemas.openxmlformats.org/package/2006/relationships"><Relationship Id="rId2" Type="http://schemas.openxmlformats.org/officeDocument/2006/relationships/oleObject" Target="../embeddings/oleObject20.bin"/><Relationship Id="rId1" Type="http://schemas.openxmlformats.org/officeDocument/2006/relationships/themeOverride" Target="../theme/themeOverride21.xml"/></Relationships>
</file>

<file path=ppt/charts/_rels/chart22.xml.rels><?xml version="1.0" encoding="UTF-8" standalone="yes"?>
<Relationships xmlns="http://schemas.openxmlformats.org/package/2006/relationships"><Relationship Id="rId2" Type="http://schemas.openxmlformats.org/officeDocument/2006/relationships/oleObject" Target="../embeddings/oleObject21.bin"/><Relationship Id="rId1" Type="http://schemas.openxmlformats.org/officeDocument/2006/relationships/themeOverride" Target="../theme/themeOverride22.xml"/></Relationships>
</file>

<file path=ppt/charts/_rels/chart23.xml.rels><?xml version="1.0" encoding="UTF-8" standalone="yes"?>
<Relationships xmlns="http://schemas.openxmlformats.org/package/2006/relationships"><Relationship Id="rId2" Type="http://schemas.openxmlformats.org/officeDocument/2006/relationships/oleObject" Target="../embeddings/oleObject22.bin"/><Relationship Id="rId1" Type="http://schemas.openxmlformats.org/officeDocument/2006/relationships/themeOverride" Target="../theme/themeOverride23.xml"/></Relationships>
</file>

<file path=ppt/charts/_rels/chart24.xml.rels><?xml version="1.0" encoding="UTF-8" standalone="yes"?>
<Relationships xmlns="http://schemas.openxmlformats.org/package/2006/relationships"><Relationship Id="rId2" Type="http://schemas.openxmlformats.org/officeDocument/2006/relationships/oleObject" Target="../embeddings/oleObject23.bin"/><Relationship Id="rId1" Type="http://schemas.openxmlformats.org/officeDocument/2006/relationships/themeOverride" Target="../theme/themeOverride24.xml"/></Relationships>
</file>

<file path=ppt/charts/_rels/chart25.xml.rels><?xml version="1.0" encoding="UTF-8" standalone="yes"?>
<Relationships xmlns="http://schemas.openxmlformats.org/package/2006/relationships"><Relationship Id="rId2" Type="http://schemas.openxmlformats.org/officeDocument/2006/relationships/oleObject" Target="../embeddings/oleObject24.bin"/><Relationship Id="rId1" Type="http://schemas.openxmlformats.org/officeDocument/2006/relationships/themeOverride" Target="../theme/themeOverride25.xml"/></Relationships>
</file>

<file path=ppt/charts/_rels/chart26.xml.rels><?xml version="1.0" encoding="UTF-8" standalone="yes"?>
<Relationships xmlns="http://schemas.openxmlformats.org/package/2006/relationships"><Relationship Id="rId2" Type="http://schemas.openxmlformats.org/officeDocument/2006/relationships/oleObject" Target="../embeddings/oleObject25.bin"/><Relationship Id="rId1" Type="http://schemas.openxmlformats.org/officeDocument/2006/relationships/themeOverride" Target="../theme/themeOverride26.xml"/></Relationships>
</file>

<file path=ppt/charts/_rels/chart27.xml.rels><?xml version="1.0" encoding="UTF-8" standalone="yes"?>
<Relationships xmlns="http://schemas.openxmlformats.org/package/2006/relationships"><Relationship Id="rId2" Type="http://schemas.openxmlformats.org/officeDocument/2006/relationships/oleObject" Target="../embeddings/oleObject26.bin"/><Relationship Id="rId1" Type="http://schemas.openxmlformats.org/officeDocument/2006/relationships/themeOverride" Target="../theme/themeOverride27.xml"/></Relationships>
</file>

<file path=ppt/charts/_rels/chart28.xml.rels><?xml version="1.0" encoding="UTF-8" standalone="yes"?>
<Relationships xmlns="http://schemas.openxmlformats.org/package/2006/relationships"><Relationship Id="rId2" Type="http://schemas.openxmlformats.org/officeDocument/2006/relationships/oleObject" Target="../embeddings/oleObject27.bin"/><Relationship Id="rId1" Type="http://schemas.openxmlformats.org/officeDocument/2006/relationships/themeOverride" Target="../theme/themeOverride28.xml"/></Relationships>
</file>

<file path=ppt/charts/_rels/chart29.xml.rels><?xml version="1.0" encoding="UTF-8" standalone="yes"?>
<Relationships xmlns="http://schemas.openxmlformats.org/package/2006/relationships"><Relationship Id="rId2" Type="http://schemas.openxmlformats.org/officeDocument/2006/relationships/oleObject" Target="../embeddings/oleObject28.bin"/><Relationship Id="rId1" Type="http://schemas.openxmlformats.org/officeDocument/2006/relationships/themeOverride" Target="../theme/themeOverride29.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3.bin"/><Relationship Id="rId1" Type="http://schemas.openxmlformats.org/officeDocument/2006/relationships/themeOverride" Target="../theme/themeOverride3.xml"/></Relationships>
</file>

<file path=ppt/charts/_rels/chart30.xml.rels><?xml version="1.0" encoding="UTF-8" standalone="yes"?>
<Relationships xmlns="http://schemas.openxmlformats.org/package/2006/relationships"><Relationship Id="rId2" Type="http://schemas.openxmlformats.org/officeDocument/2006/relationships/oleObject" Target="../embeddings/oleObject29.bin"/><Relationship Id="rId1" Type="http://schemas.openxmlformats.org/officeDocument/2006/relationships/themeOverride" Target="../theme/themeOverride30.xml"/></Relationships>
</file>

<file path=ppt/charts/_rels/chart31.xml.rels><?xml version="1.0" encoding="UTF-8" standalone="yes"?>
<Relationships xmlns="http://schemas.openxmlformats.org/package/2006/relationships"><Relationship Id="rId2" Type="http://schemas.openxmlformats.org/officeDocument/2006/relationships/oleObject" Target="../embeddings/oleObject30.bin"/><Relationship Id="rId1" Type="http://schemas.openxmlformats.org/officeDocument/2006/relationships/themeOverride" Target="../theme/themeOverride31.xml"/></Relationships>
</file>

<file path=ppt/charts/_rels/chart32.xml.rels><?xml version="1.0" encoding="UTF-8" standalone="yes"?>
<Relationships xmlns="http://schemas.openxmlformats.org/package/2006/relationships"><Relationship Id="rId2" Type="http://schemas.openxmlformats.org/officeDocument/2006/relationships/oleObject" Target="../embeddings/oleObject31.bin"/><Relationship Id="rId1" Type="http://schemas.openxmlformats.org/officeDocument/2006/relationships/themeOverride" Target="../theme/themeOverride32.xml"/></Relationships>
</file>

<file path=ppt/charts/_rels/chart33.xml.rels><?xml version="1.0" encoding="UTF-8" standalone="yes"?>
<Relationships xmlns="http://schemas.openxmlformats.org/package/2006/relationships"><Relationship Id="rId2" Type="http://schemas.openxmlformats.org/officeDocument/2006/relationships/oleObject" Target="../embeddings/oleObject32.bin"/><Relationship Id="rId1" Type="http://schemas.openxmlformats.org/officeDocument/2006/relationships/themeOverride" Target="../theme/themeOverride33.xml"/></Relationships>
</file>

<file path=ppt/charts/_rels/chart34.xml.rels><?xml version="1.0" encoding="UTF-8" standalone="yes"?>
<Relationships xmlns="http://schemas.openxmlformats.org/package/2006/relationships"><Relationship Id="rId2" Type="http://schemas.openxmlformats.org/officeDocument/2006/relationships/oleObject" Target="../embeddings/oleObject33.bin"/><Relationship Id="rId1" Type="http://schemas.openxmlformats.org/officeDocument/2006/relationships/themeOverride" Target="../theme/themeOverride34.xml"/></Relationships>
</file>

<file path=ppt/charts/_rels/chart35.xml.rels><?xml version="1.0" encoding="UTF-8" standalone="yes"?>
<Relationships xmlns="http://schemas.openxmlformats.org/package/2006/relationships"><Relationship Id="rId2" Type="http://schemas.openxmlformats.org/officeDocument/2006/relationships/oleObject" Target="file:///W:\End_Of_Year_Statistics\2012\Aircraft\H-350JR_H-98TE.xlsx" TargetMode="External"/><Relationship Id="rId1" Type="http://schemas.openxmlformats.org/officeDocument/2006/relationships/themeOverride" Target="../theme/themeOverride35.xml"/></Relationships>
</file>

<file path=ppt/charts/_rels/chart36.xml.rels><?xml version="1.0" encoding="UTF-8" standalone="yes"?>
<Relationships xmlns="http://schemas.openxmlformats.org/package/2006/relationships"><Relationship Id="rId2" Type="http://schemas.openxmlformats.org/officeDocument/2006/relationships/oleObject" Target="../embeddings/oleObject34.bin"/><Relationship Id="rId1" Type="http://schemas.openxmlformats.org/officeDocument/2006/relationships/themeOverride" Target="../theme/themeOverride36.xml"/></Relationships>
</file>

<file path=ppt/charts/_rels/chart37.xml.rels><?xml version="1.0" encoding="UTF-8" standalone="yes"?>
<Relationships xmlns="http://schemas.openxmlformats.org/package/2006/relationships"><Relationship Id="rId2" Type="http://schemas.openxmlformats.org/officeDocument/2006/relationships/oleObject" Target="../embeddings/oleObject35.bin"/><Relationship Id="rId1" Type="http://schemas.openxmlformats.org/officeDocument/2006/relationships/themeOverride" Target="../theme/themeOverride37.xml"/></Relationships>
</file>

<file path=ppt/charts/_rels/chart4.xml.rels><?xml version="1.0" encoding="UTF-8" standalone="yes"?>
<Relationships xmlns="http://schemas.openxmlformats.org/package/2006/relationships"><Relationship Id="rId2" Type="http://schemas.openxmlformats.org/officeDocument/2006/relationships/oleObject" Target="../embeddings/oleObject4.bin"/><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embeddings/oleObject5.bin"/><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embeddings/oleObject6.bin"/><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W:\End_Of_Year_Statistics\2012\Incident%20Totals_%23of%20Incidents%20by%20Type\2012WildCADIncidents.xlsx"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embeddings/oleObject7.bin"/><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embeddings/oleObject8.bin"/><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0"/>
    </mc:Choice>
    <mc:Fallback>
      <c:style val="30"/>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4">
                <a:lumMod val="50000"/>
              </a:schemeClr>
            </a:solidFill>
            <a:ln>
              <a:solidFill>
                <a:schemeClr val="bg1">
                  <a:lumMod val="50000"/>
                </a:schemeClr>
              </a:solidFill>
            </a:ln>
          </c:spPr>
          <c:invertIfNegative val="0"/>
          <c:dLbls>
            <c:showLegendKey val="0"/>
            <c:showVal val="1"/>
            <c:showCatName val="0"/>
            <c:showSerName val="0"/>
            <c:showPercent val="0"/>
            <c:showBubbleSize val="0"/>
            <c:showLeaderLines val="0"/>
          </c:dLbls>
          <c:cat>
            <c:strRef>
              <c:f>'[2012WildCADIncidents.xlsx]WildCAD Totals'!$A$21,'[2012WildCADIncidents.xlsx]WildCAD Totals'!$A$23:$A$29,'[2012WildCADIncidents.xlsx]WildCAD Totals'!$A$31:$A$38</c:f>
              <c:strCache>
                <c:ptCount val="16"/>
                <c:pt idx="0">
                  <c:v>Aircraft</c:v>
                </c:pt>
                <c:pt idx="1">
                  <c:v>Hazmat</c:v>
                </c:pt>
                <c:pt idx="2">
                  <c:v>Law Enf</c:v>
                </c:pt>
                <c:pt idx="3">
                  <c:v>Med Aid</c:v>
                </c:pt>
                <c:pt idx="4">
                  <c:v>MISC / Admin</c:v>
                </c:pt>
                <c:pt idx="5">
                  <c:v>Campfire</c:v>
                </c:pt>
                <c:pt idx="6">
                  <c:v>ROSS Support</c:v>
                </c:pt>
                <c:pt idx="7">
                  <c:v>Red Flag Warnings</c:v>
                </c:pt>
                <c:pt idx="8">
                  <c:v>Presc Fire</c:v>
                </c:pt>
                <c:pt idx="9">
                  <c:v>Pub Asst</c:v>
                </c:pt>
                <c:pt idx="10">
                  <c:v>Resc Order</c:v>
                </c:pt>
                <c:pt idx="11">
                  <c:v>SAR</c:v>
                </c:pt>
                <c:pt idx="12">
                  <c:v>Strc Fire</c:v>
                </c:pt>
                <c:pt idx="13">
                  <c:v>Trfc Coll</c:v>
                </c:pt>
                <c:pt idx="14">
                  <c:v>Veh Fire</c:v>
                </c:pt>
                <c:pt idx="15">
                  <c:v>Wildfire</c:v>
                </c:pt>
              </c:strCache>
            </c:strRef>
          </c:cat>
          <c:val>
            <c:numRef>
              <c:f>'[2012WildCADIncidents.xlsx]WildCAD Totals'!$B$21,'[2012WildCADIncidents.xlsx]WildCAD Totals'!$B$23:$B$29,'[2012WildCADIncidents.xlsx]WildCAD Totals'!$B$31:$B$38</c:f>
              <c:numCache>
                <c:formatCode>General</c:formatCode>
                <c:ptCount val="16"/>
                <c:pt idx="0">
                  <c:v>19</c:v>
                </c:pt>
                <c:pt idx="1">
                  <c:v>1</c:v>
                </c:pt>
                <c:pt idx="2">
                  <c:v>81</c:v>
                </c:pt>
                <c:pt idx="3">
                  <c:v>16</c:v>
                </c:pt>
                <c:pt idx="4">
                  <c:v>26</c:v>
                </c:pt>
                <c:pt idx="5">
                  <c:v>137</c:v>
                </c:pt>
                <c:pt idx="6">
                  <c:v>11</c:v>
                </c:pt>
                <c:pt idx="7">
                  <c:v>211</c:v>
                </c:pt>
                <c:pt idx="8">
                  <c:v>80</c:v>
                </c:pt>
                <c:pt idx="9">
                  <c:v>23</c:v>
                </c:pt>
                <c:pt idx="10">
                  <c:v>216</c:v>
                </c:pt>
                <c:pt idx="11">
                  <c:v>14</c:v>
                </c:pt>
                <c:pt idx="12">
                  <c:v>7</c:v>
                </c:pt>
                <c:pt idx="13">
                  <c:v>11</c:v>
                </c:pt>
                <c:pt idx="14">
                  <c:v>4</c:v>
                </c:pt>
                <c:pt idx="15">
                  <c:v>645</c:v>
                </c:pt>
              </c:numCache>
            </c:numRef>
          </c:val>
        </c:ser>
        <c:dLbls>
          <c:showLegendKey val="0"/>
          <c:showVal val="0"/>
          <c:showCatName val="0"/>
          <c:showSerName val="0"/>
          <c:showPercent val="0"/>
          <c:showBubbleSize val="0"/>
        </c:dLbls>
        <c:gapWidth val="150"/>
        <c:axId val="97158272"/>
        <c:axId val="97159808"/>
      </c:barChart>
      <c:catAx>
        <c:axId val="97158272"/>
        <c:scaling>
          <c:orientation val="minMax"/>
        </c:scaling>
        <c:delete val="0"/>
        <c:axPos val="b"/>
        <c:majorTickMark val="none"/>
        <c:minorTickMark val="none"/>
        <c:tickLblPos val="nextTo"/>
        <c:crossAx val="97159808"/>
        <c:crosses val="autoZero"/>
        <c:auto val="1"/>
        <c:lblAlgn val="ctr"/>
        <c:lblOffset val="100"/>
        <c:noMultiLvlLbl val="0"/>
      </c:catAx>
      <c:valAx>
        <c:axId val="97159808"/>
        <c:scaling>
          <c:logBase val="10"/>
          <c:orientation val="minMax"/>
        </c:scaling>
        <c:delete val="0"/>
        <c:axPos val="l"/>
        <c:majorGridlines/>
        <c:numFmt formatCode="General" sourceLinked="1"/>
        <c:majorTickMark val="none"/>
        <c:minorTickMark val="none"/>
        <c:tickLblPos val="nextTo"/>
        <c:crossAx val="97158272"/>
        <c:crosses val="autoZero"/>
        <c:crossBetween val="between"/>
      </c:valAx>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'[2012Fires_Acres.xlsx]Fires &amp; Acres'!$B$43</c:f>
              <c:strCache>
                <c:ptCount val="1"/>
                <c:pt idx="0">
                  <c:v>HUM-61</c:v>
                </c:pt>
              </c:strCache>
            </c:strRef>
          </c:tx>
          <c:spPr>
            <a:solidFill>
              <a:schemeClr val="accent2">
                <a:lumMod val="50000"/>
              </a:schemeClr>
            </a:solidFill>
          </c:spPr>
          <c:invertIfNegative val="0"/>
          <c:dLbls>
            <c:showLegendKey val="0"/>
            <c:showVal val="1"/>
            <c:showCatName val="0"/>
            <c:showSerName val="0"/>
            <c:showPercent val="0"/>
            <c:showBubbleSize val="0"/>
            <c:showLeaderLines val="0"/>
          </c:dLbls>
          <c:cat>
            <c:strRef>
              <c:f>'[2012Fires_Acres.xlsx]Fires &amp; Acres'!$A$44:$A$51</c:f>
              <c:strCache>
                <c:ptCount val="8"/>
                <c:pt idx="0">
                  <c:v>Leadville R.D.</c:v>
                </c:pt>
                <c:pt idx="1">
                  <c:v>Salida R.D.</c:v>
                </c:pt>
                <c:pt idx="2">
                  <c:v>San Carlos R.D.</c:v>
                </c:pt>
                <c:pt idx="3">
                  <c:v>Comanche R.D.</c:v>
                </c:pt>
                <c:pt idx="4">
                  <c:v>Cimarron R.D.</c:v>
                </c:pt>
                <c:pt idx="5">
                  <c:v>Pikes Peak R.D.</c:v>
                </c:pt>
                <c:pt idx="6">
                  <c:v>South Park R.D.</c:v>
                </c:pt>
                <c:pt idx="7">
                  <c:v>South Platte R.D.</c:v>
                </c:pt>
              </c:strCache>
            </c:strRef>
          </c:cat>
          <c:val>
            <c:numRef>
              <c:f>'[2012Fires_Acres.xlsx]Fires &amp; Acres'!$B$44:$B$51</c:f>
              <c:numCache>
                <c:formatCode>General</c:formatCode>
                <c:ptCount val="8"/>
                <c:pt idx="0">
                  <c:v>3</c:v>
                </c:pt>
                <c:pt idx="1">
                  <c:v>3</c:v>
                </c:pt>
                <c:pt idx="2">
                  <c:v>2</c:v>
                </c:pt>
                <c:pt idx="3">
                  <c:v>1</c:v>
                </c:pt>
                <c:pt idx="5">
                  <c:v>30</c:v>
                </c:pt>
                <c:pt idx="6">
                  <c:v>13</c:v>
                </c:pt>
                <c:pt idx="7">
                  <c:v>9</c:v>
                </c:pt>
              </c:numCache>
            </c:numRef>
          </c:val>
        </c:ser>
        <c:ser>
          <c:idx val="1"/>
          <c:order val="1"/>
          <c:tx>
            <c:strRef>
              <c:f>'[2012Fires_Acres.xlsx]Fires &amp; Acres'!$C$43</c:f>
              <c:strCache>
                <c:ptCount val="1"/>
                <c:pt idx="0">
                  <c:v>Acres-16,649</c:v>
                </c:pt>
              </c:strCache>
            </c:strRef>
          </c:tx>
          <c:spPr>
            <a:solidFill>
              <a:schemeClr val="accent1">
                <a:lumMod val="75000"/>
              </a:schemeClr>
            </a:solidFill>
          </c:spPr>
          <c:invertIfNegative val="0"/>
          <c:dLbls>
            <c:showLegendKey val="0"/>
            <c:showVal val="1"/>
            <c:showCatName val="0"/>
            <c:showSerName val="0"/>
            <c:showPercent val="0"/>
            <c:showBubbleSize val="0"/>
            <c:showLeaderLines val="0"/>
          </c:dLbls>
          <c:cat>
            <c:strRef>
              <c:f>'[2012Fires_Acres.xlsx]Fires &amp; Acres'!$A$44:$A$51</c:f>
              <c:strCache>
                <c:ptCount val="8"/>
                <c:pt idx="0">
                  <c:v>Leadville R.D.</c:v>
                </c:pt>
                <c:pt idx="1">
                  <c:v>Salida R.D.</c:v>
                </c:pt>
                <c:pt idx="2">
                  <c:v>San Carlos R.D.</c:v>
                </c:pt>
                <c:pt idx="3">
                  <c:v>Comanche R.D.</c:v>
                </c:pt>
                <c:pt idx="4">
                  <c:v>Cimarron R.D.</c:v>
                </c:pt>
                <c:pt idx="5">
                  <c:v>Pikes Peak R.D.</c:v>
                </c:pt>
                <c:pt idx="6">
                  <c:v>South Park R.D.</c:v>
                </c:pt>
                <c:pt idx="7">
                  <c:v>South Platte R.D.</c:v>
                </c:pt>
              </c:strCache>
            </c:strRef>
          </c:cat>
          <c:val>
            <c:numRef>
              <c:f>'[2012Fires_Acres.xlsx]Fires &amp; Acres'!$C$44:$C$51</c:f>
              <c:numCache>
                <c:formatCode>General</c:formatCode>
                <c:ptCount val="8"/>
                <c:pt idx="0">
                  <c:v>404</c:v>
                </c:pt>
                <c:pt idx="1">
                  <c:v>0</c:v>
                </c:pt>
                <c:pt idx="2">
                  <c:v>20</c:v>
                </c:pt>
                <c:pt idx="3">
                  <c:v>1</c:v>
                </c:pt>
                <c:pt idx="5">
                  <c:v>15004</c:v>
                </c:pt>
                <c:pt idx="6">
                  <c:v>1212</c:v>
                </c:pt>
                <c:pt idx="7">
                  <c:v>8</c:v>
                </c:pt>
              </c:numCache>
            </c:numRef>
          </c:val>
        </c:ser>
        <c:ser>
          <c:idx val="2"/>
          <c:order val="2"/>
          <c:tx>
            <c:strRef>
              <c:f>'[2012Fires_Acres.xlsx]Fires &amp; Acres'!$D$43</c:f>
              <c:strCache>
                <c:ptCount val="1"/>
                <c:pt idx="0">
                  <c:v>LTN-44</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'[2012Fires_Acres.xlsx]Fires &amp; Acres'!$A$44:$A$51</c:f>
              <c:strCache>
                <c:ptCount val="8"/>
                <c:pt idx="0">
                  <c:v>Leadville R.D.</c:v>
                </c:pt>
                <c:pt idx="1">
                  <c:v>Salida R.D.</c:v>
                </c:pt>
                <c:pt idx="2">
                  <c:v>San Carlos R.D.</c:v>
                </c:pt>
                <c:pt idx="3">
                  <c:v>Comanche R.D.</c:v>
                </c:pt>
                <c:pt idx="4">
                  <c:v>Cimarron R.D.</c:v>
                </c:pt>
                <c:pt idx="5">
                  <c:v>Pikes Peak R.D.</c:v>
                </c:pt>
                <c:pt idx="6">
                  <c:v>South Park R.D.</c:v>
                </c:pt>
                <c:pt idx="7">
                  <c:v>South Platte R.D.</c:v>
                </c:pt>
              </c:strCache>
            </c:strRef>
          </c:cat>
          <c:val>
            <c:numRef>
              <c:f>'[2012Fires_Acres.xlsx]Fires &amp; Acres'!$D$44:$D$51</c:f>
              <c:numCache>
                <c:formatCode>General</c:formatCode>
                <c:ptCount val="8"/>
                <c:pt idx="1">
                  <c:v>5</c:v>
                </c:pt>
                <c:pt idx="2">
                  <c:v>11</c:v>
                </c:pt>
                <c:pt idx="3">
                  <c:v>2</c:v>
                </c:pt>
                <c:pt idx="4">
                  <c:v>1</c:v>
                </c:pt>
                <c:pt idx="5">
                  <c:v>5</c:v>
                </c:pt>
                <c:pt idx="6">
                  <c:v>6</c:v>
                </c:pt>
                <c:pt idx="7">
                  <c:v>14</c:v>
                </c:pt>
              </c:numCache>
            </c:numRef>
          </c:val>
        </c:ser>
        <c:ser>
          <c:idx val="3"/>
          <c:order val="3"/>
          <c:tx>
            <c:strRef>
              <c:f>'[2012Fires_Acres.xlsx]Fires &amp; Acres'!$E$43</c:f>
              <c:strCache>
                <c:ptCount val="1"/>
                <c:pt idx="0">
                  <c:v>Acres-154</c:v>
                </c:pt>
              </c:strCache>
            </c:strRef>
          </c:tx>
          <c:spPr>
            <a:solidFill>
              <a:schemeClr val="accent5">
                <a:lumMod val="75000"/>
              </a:schemeClr>
            </a:solidFill>
          </c:spPr>
          <c:invertIfNegative val="0"/>
          <c:dLbls>
            <c:showLegendKey val="0"/>
            <c:showVal val="1"/>
            <c:showCatName val="0"/>
            <c:showSerName val="0"/>
            <c:showPercent val="0"/>
            <c:showBubbleSize val="0"/>
            <c:showLeaderLines val="0"/>
          </c:dLbls>
          <c:cat>
            <c:strRef>
              <c:f>'[2012Fires_Acres.xlsx]Fires &amp; Acres'!$A$44:$A$51</c:f>
              <c:strCache>
                <c:ptCount val="8"/>
                <c:pt idx="0">
                  <c:v>Leadville R.D.</c:v>
                </c:pt>
                <c:pt idx="1">
                  <c:v>Salida R.D.</c:v>
                </c:pt>
                <c:pt idx="2">
                  <c:v>San Carlos R.D.</c:v>
                </c:pt>
                <c:pt idx="3">
                  <c:v>Comanche R.D.</c:v>
                </c:pt>
                <c:pt idx="4">
                  <c:v>Cimarron R.D.</c:v>
                </c:pt>
                <c:pt idx="5">
                  <c:v>Pikes Peak R.D.</c:v>
                </c:pt>
                <c:pt idx="6">
                  <c:v>South Park R.D.</c:v>
                </c:pt>
                <c:pt idx="7">
                  <c:v>South Platte R.D.</c:v>
                </c:pt>
              </c:strCache>
            </c:strRef>
          </c:cat>
          <c:val>
            <c:numRef>
              <c:f>'[2012Fires_Acres.xlsx]Fires &amp; Acres'!$E$44:$E$51</c:f>
              <c:numCache>
                <c:formatCode>General</c:formatCode>
                <c:ptCount val="8"/>
                <c:pt idx="1">
                  <c:v>0</c:v>
                </c:pt>
                <c:pt idx="2">
                  <c:v>85</c:v>
                </c:pt>
                <c:pt idx="3">
                  <c:v>16</c:v>
                </c:pt>
                <c:pt idx="4">
                  <c:v>0</c:v>
                </c:pt>
                <c:pt idx="5">
                  <c:v>1</c:v>
                </c:pt>
                <c:pt idx="6">
                  <c:v>42</c:v>
                </c:pt>
                <c:pt idx="7">
                  <c:v>10</c:v>
                </c:pt>
              </c:numCache>
            </c:numRef>
          </c:val>
        </c:ser>
        <c:dLbls>
          <c:showLegendKey val="0"/>
          <c:showVal val="0"/>
          <c:showCatName val="0"/>
          <c:showSerName val="0"/>
          <c:showPercent val="0"/>
          <c:showBubbleSize val="0"/>
        </c:dLbls>
        <c:gapWidth val="150"/>
        <c:axId val="114275072"/>
        <c:axId val="114276608"/>
      </c:barChart>
      <c:catAx>
        <c:axId val="114275072"/>
        <c:scaling>
          <c:orientation val="minMax"/>
        </c:scaling>
        <c:delete val="0"/>
        <c:axPos val="b"/>
        <c:majorTickMark val="none"/>
        <c:minorTickMark val="none"/>
        <c:tickLblPos val="nextTo"/>
        <c:crossAx val="114276608"/>
        <c:crosses val="autoZero"/>
        <c:auto val="1"/>
        <c:lblAlgn val="ctr"/>
        <c:lblOffset val="100"/>
        <c:noMultiLvlLbl val="0"/>
      </c:catAx>
      <c:valAx>
        <c:axId val="114276608"/>
        <c:scaling>
          <c:logBase val="10"/>
          <c:orientation val="minMax"/>
        </c:scaling>
        <c:delete val="0"/>
        <c:axPos val="l"/>
        <c:majorGridlines/>
        <c:numFmt formatCode="General" sourceLinked="1"/>
        <c:majorTickMark val="none"/>
        <c:minorTickMark val="none"/>
        <c:tickLblPos val="nextTo"/>
        <c:crossAx val="114275072"/>
        <c:crosses val="autoZero"/>
        <c:crossBetween val="between"/>
      </c:valAx>
    </c:plotArea>
    <c:legend>
      <c:legendPos val="t"/>
      <c:layout>
        <c:manualLayout>
          <c:xMode val="edge"/>
          <c:yMode val="edge"/>
          <c:x val="9.9074194510312755E-2"/>
          <c:y val="9.9930127511724462E-3"/>
          <c:w val="0.85132720909886261"/>
          <c:h val="8.3717191601049873E-2"/>
        </c:manualLayout>
      </c:layout>
      <c:overlay val="0"/>
    </c:legend>
    <c:plotVisOnly val="1"/>
    <c:dispBlanksAs val="gap"/>
    <c:showDLblsOverMax val="0"/>
  </c:chart>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'[2012Fires_Acres.xlsx]Fires &amp; Acres'!$B$81</c:f>
              <c:strCache>
                <c:ptCount val="1"/>
                <c:pt idx="0">
                  <c:v>HUM-5</c:v>
                </c:pt>
              </c:strCache>
            </c:strRef>
          </c:tx>
          <c:spPr>
            <a:solidFill>
              <a:schemeClr val="accent2">
                <a:lumMod val="50000"/>
              </a:schemeClr>
            </a:solidFill>
          </c:spPr>
          <c:invertIfNegative val="0"/>
          <c:dLbls>
            <c:showLegendKey val="0"/>
            <c:showVal val="1"/>
            <c:showCatName val="0"/>
            <c:showSerName val="0"/>
            <c:showPercent val="0"/>
            <c:showBubbleSize val="0"/>
            <c:showLeaderLines val="0"/>
          </c:dLbls>
          <c:cat>
            <c:strRef>
              <c:f>'[2012Fires_Acres.xlsx]Fires &amp; Acres'!$A$82:$A$84</c:f>
              <c:strCache>
                <c:ptCount val="3"/>
                <c:pt idx="0">
                  <c:v>Conejos Peak R.D.</c:v>
                </c:pt>
                <c:pt idx="1">
                  <c:v>Divide R.D.</c:v>
                </c:pt>
                <c:pt idx="2">
                  <c:v>Saguache R.D.</c:v>
                </c:pt>
              </c:strCache>
            </c:strRef>
          </c:cat>
          <c:val>
            <c:numRef>
              <c:f>'[2012Fires_Acres.xlsx]Fires &amp; Acres'!$B$82:$B$84</c:f>
              <c:numCache>
                <c:formatCode>General</c:formatCode>
                <c:ptCount val="3"/>
                <c:pt idx="0">
                  <c:v>3</c:v>
                </c:pt>
                <c:pt idx="1">
                  <c:v>2</c:v>
                </c:pt>
                <c:pt idx="2">
                  <c:v>0</c:v>
                </c:pt>
              </c:numCache>
            </c:numRef>
          </c:val>
        </c:ser>
        <c:ser>
          <c:idx val="1"/>
          <c:order val="1"/>
          <c:tx>
            <c:strRef>
              <c:f>'[2012Fires_Acres.xlsx]Fires &amp; Acres'!$C$81</c:f>
              <c:strCache>
                <c:ptCount val="1"/>
                <c:pt idx="0">
                  <c:v>Acres-2</c:v>
                </c:pt>
              </c:strCache>
            </c:strRef>
          </c:tx>
          <c:spPr>
            <a:solidFill>
              <a:schemeClr val="accent1">
                <a:lumMod val="50000"/>
              </a:schemeClr>
            </a:solidFill>
          </c:spPr>
          <c:invertIfNegative val="0"/>
          <c:dLbls>
            <c:showLegendKey val="0"/>
            <c:showVal val="1"/>
            <c:showCatName val="0"/>
            <c:showSerName val="0"/>
            <c:showPercent val="0"/>
            <c:showBubbleSize val="0"/>
            <c:showLeaderLines val="0"/>
          </c:dLbls>
          <c:cat>
            <c:strRef>
              <c:f>'[2012Fires_Acres.xlsx]Fires &amp; Acres'!$A$82:$A$84</c:f>
              <c:strCache>
                <c:ptCount val="3"/>
                <c:pt idx="0">
                  <c:v>Conejos Peak R.D.</c:v>
                </c:pt>
                <c:pt idx="1">
                  <c:v>Divide R.D.</c:v>
                </c:pt>
                <c:pt idx="2">
                  <c:v>Saguache R.D.</c:v>
                </c:pt>
              </c:strCache>
            </c:strRef>
          </c:cat>
          <c:val>
            <c:numRef>
              <c:f>'[2012Fires_Acres.xlsx]Fires &amp; Acres'!$C$82:$C$84</c:f>
              <c:numCache>
                <c:formatCode>General</c:formatCode>
                <c:ptCount val="3"/>
                <c:pt idx="0">
                  <c:v>1</c:v>
                </c:pt>
                <c:pt idx="1">
                  <c:v>1</c:v>
                </c:pt>
                <c:pt idx="2">
                  <c:v>0</c:v>
                </c:pt>
              </c:numCache>
            </c:numRef>
          </c:val>
        </c:ser>
        <c:ser>
          <c:idx val="2"/>
          <c:order val="2"/>
          <c:tx>
            <c:strRef>
              <c:f>'[2012Fires_Acres.xlsx]Fires &amp; Acres'!$D$81</c:f>
              <c:strCache>
                <c:ptCount val="1"/>
                <c:pt idx="0">
                  <c:v>LTN-10</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'[2012Fires_Acres.xlsx]Fires &amp; Acres'!$A$82:$A$84</c:f>
              <c:strCache>
                <c:ptCount val="3"/>
                <c:pt idx="0">
                  <c:v>Conejos Peak R.D.</c:v>
                </c:pt>
                <c:pt idx="1">
                  <c:v>Divide R.D.</c:v>
                </c:pt>
                <c:pt idx="2">
                  <c:v>Saguache R.D.</c:v>
                </c:pt>
              </c:strCache>
            </c:strRef>
          </c:cat>
          <c:val>
            <c:numRef>
              <c:f>'[2012Fires_Acres.xlsx]Fires &amp; Acres'!$D$82:$D$84</c:f>
              <c:numCache>
                <c:formatCode>General</c:formatCode>
                <c:ptCount val="3"/>
                <c:pt idx="0">
                  <c:v>1</c:v>
                </c:pt>
                <c:pt idx="1">
                  <c:v>3</c:v>
                </c:pt>
                <c:pt idx="2">
                  <c:v>6</c:v>
                </c:pt>
              </c:numCache>
            </c:numRef>
          </c:val>
        </c:ser>
        <c:ser>
          <c:idx val="3"/>
          <c:order val="3"/>
          <c:tx>
            <c:strRef>
              <c:f>'[2012Fires_Acres.xlsx]Fires &amp; Acres'!$E$81</c:f>
              <c:strCache>
                <c:ptCount val="1"/>
                <c:pt idx="0">
                  <c:v>Acres-1</c:v>
                </c:pt>
              </c:strCache>
            </c:strRef>
          </c:tx>
          <c:spPr>
            <a:solidFill>
              <a:schemeClr val="accent1">
                <a:lumMod val="75000"/>
              </a:schemeClr>
            </a:solidFill>
          </c:spPr>
          <c:invertIfNegative val="0"/>
          <c:dLbls>
            <c:showLegendKey val="0"/>
            <c:showVal val="1"/>
            <c:showCatName val="0"/>
            <c:showSerName val="0"/>
            <c:showPercent val="0"/>
            <c:showBubbleSize val="0"/>
            <c:showLeaderLines val="0"/>
          </c:dLbls>
          <c:cat>
            <c:strRef>
              <c:f>'[2012Fires_Acres.xlsx]Fires &amp; Acres'!$A$82:$A$84</c:f>
              <c:strCache>
                <c:ptCount val="3"/>
                <c:pt idx="0">
                  <c:v>Conejos Peak R.D.</c:v>
                </c:pt>
                <c:pt idx="1">
                  <c:v>Divide R.D.</c:v>
                </c:pt>
                <c:pt idx="2">
                  <c:v>Saguache R.D.</c:v>
                </c:pt>
              </c:strCache>
            </c:strRef>
          </c:cat>
          <c:val>
            <c:numRef>
              <c:f>'[2012Fires_Acres.xlsx]Fires &amp; Acres'!$E$82:$E$84</c:f>
              <c:numCache>
                <c:formatCode>General</c:formatCode>
                <c:ptCount val="3"/>
                <c:pt idx="0">
                  <c:v>0</c:v>
                </c:pt>
                <c:pt idx="1">
                  <c:v>0</c:v>
                </c:pt>
                <c:pt idx="2">
                  <c:v>1</c:v>
                </c:pt>
              </c:numCache>
            </c:numRef>
          </c:val>
        </c:ser>
        <c:dLbls>
          <c:showLegendKey val="0"/>
          <c:showVal val="0"/>
          <c:showCatName val="0"/>
          <c:showSerName val="0"/>
          <c:showPercent val="0"/>
          <c:showBubbleSize val="0"/>
        </c:dLbls>
        <c:gapWidth val="150"/>
        <c:axId val="114383488"/>
        <c:axId val="114401664"/>
      </c:barChart>
      <c:catAx>
        <c:axId val="114383488"/>
        <c:scaling>
          <c:orientation val="minMax"/>
        </c:scaling>
        <c:delete val="0"/>
        <c:axPos val="b"/>
        <c:majorTickMark val="none"/>
        <c:minorTickMark val="none"/>
        <c:tickLblPos val="nextTo"/>
        <c:crossAx val="114401664"/>
        <c:crosses val="autoZero"/>
        <c:auto val="1"/>
        <c:lblAlgn val="ctr"/>
        <c:lblOffset val="100"/>
        <c:noMultiLvlLbl val="0"/>
      </c:catAx>
      <c:valAx>
        <c:axId val="114401664"/>
        <c:scaling>
          <c:orientation val="minMax"/>
          <c:max val="8"/>
          <c:min val="0"/>
        </c:scaling>
        <c:delete val="0"/>
        <c:axPos val="l"/>
        <c:majorGridlines/>
        <c:numFmt formatCode="General" sourceLinked="1"/>
        <c:majorTickMark val="none"/>
        <c:minorTickMark val="none"/>
        <c:tickLblPos val="nextTo"/>
        <c:crossAx val="114383488"/>
        <c:crosses val="autoZero"/>
        <c:crossBetween val="between"/>
      </c:valAx>
    </c:plotArea>
    <c:legend>
      <c:legendPos val="t"/>
      <c:layout>
        <c:manualLayout>
          <c:xMode val="edge"/>
          <c:yMode val="edge"/>
          <c:x val="5.3904699556897188E-2"/>
          <c:y val="2.8190147656789656E-2"/>
          <c:w val="0.91990422675225647"/>
          <c:h val="5.6797522260553901E-2"/>
        </c:manualLayout>
      </c:layout>
      <c:overlay val="0"/>
    </c:legend>
    <c:plotVisOnly val="1"/>
    <c:dispBlanksAs val="gap"/>
    <c:showDLblsOverMax val="0"/>
  </c:chart>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'[2012Fires_Acres.xlsx]Fires &amp; Acres'!$B$111</c:f>
              <c:strCache>
                <c:ptCount val="1"/>
                <c:pt idx="0">
                  <c:v>HUM-7</c:v>
                </c:pt>
              </c:strCache>
            </c:strRef>
          </c:tx>
          <c:spPr>
            <a:solidFill>
              <a:schemeClr val="accent2">
                <a:lumMod val="50000"/>
              </a:schemeClr>
            </a:solidFill>
          </c:spPr>
          <c:invertIfNegative val="0"/>
          <c:dLbls>
            <c:showLegendKey val="0"/>
            <c:showVal val="1"/>
            <c:showCatName val="0"/>
            <c:showSerName val="0"/>
            <c:showPercent val="0"/>
            <c:showBubbleSize val="0"/>
            <c:showLeaderLines val="0"/>
          </c:dLbls>
          <c:cat>
            <c:strRef>
              <c:f>'[2012Fires_Acres.xlsx]Fires &amp; Acres'!$A$112:$A$113</c:f>
              <c:strCache>
                <c:ptCount val="2"/>
                <c:pt idx="0">
                  <c:v>Royal Gorge F.O.</c:v>
                </c:pt>
                <c:pt idx="1">
                  <c:v>San Luis Valley P.L.C.</c:v>
                </c:pt>
              </c:strCache>
            </c:strRef>
          </c:cat>
          <c:val>
            <c:numRef>
              <c:f>'[2012Fires_Acres.xlsx]Fires &amp; Acres'!$B$112:$B$113</c:f>
              <c:numCache>
                <c:formatCode>General</c:formatCode>
                <c:ptCount val="2"/>
                <c:pt idx="0">
                  <c:v>5</c:v>
                </c:pt>
                <c:pt idx="1">
                  <c:v>2</c:v>
                </c:pt>
              </c:numCache>
            </c:numRef>
          </c:val>
        </c:ser>
        <c:ser>
          <c:idx val="1"/>
          <c:order val="1"/>
          <c:tx>
            <c:strRef>
              <c:f>'[2012Fires_Acres.xlsx]Fires &amp; Acres'!$C$111</c:f>
              <c:strCache>
                <c:ptCount val="1"/>
                <c:pt idx="0">
                  <c:v>Acres-393</c:v>
                </c:pt>
              </c:strCache>
            </c:strRef>
          </c:tx>
          <c:spPr>
            <a:solidFill>
              <a:schemeClr val="accent1">
                <a:lumMod val="50000"/>
              </a:schemeClr>
            </a:solidFill>
          </c:spPr>
          <c:invertIfNegative val="0"/>
          <c:dLbls>
            <c:showLegendKey val="0"/>
            <c:showVal val="1"/>
            <c:showCatName val="0"/>
            <c:showSerName val="0"/>
            <c:showPercent val="0"/>
            <c:showBubbleSize val="0"/>
            <c:showLeaderLines val="0"/>
          </c:dLbls>
          <c:cat>
            <c:strRef>
              <c:f>'[2012Fires_Acres.xlsx]Fires &amp; Acres'!$A$112:$A$113</c:f>
              <c:strCache>
                <c:ptCount val="2"/>
                <c:pt idx="0">
                  <c:v>Royal Gorge F.O.</c:v>
                </c:pt>
                <c:pt idx="1">
                  <c:v>San Luis Valley P.L.C.</c:v>
                </c:pt>
              </c:strCache>
            </c:strRef>
          </c:cat>
          <c:val>
            <c:numRef>
              <c:f>'[2012Fires_Acres.xlsx]Fires &amp; Acres'!$C$112:$C$113</c:f>
              <c:numCache>
                <c:formatCode>General</c:formatCode>
                <c:ptCount val="2"/>
                <c:pt idx="0">
                  <c:v>393</c:v>
                </c:pt>
                <c:pt idx="1">
                  <c:v>0</c:v>
                </c:pt>
              </c:numCache>
            </c:numRef>
          </c:val>
        </c:ser>
        <c:ser>
          <c:idx val="2"/>
          <c:order val="2"/>
          <c:tx>
            <c:strRef>
              <c:f>'[2012Fires_Acres.xlsx]Fires &amp; Acres'!$D$111</c:f>
              <c:strCache>
                <c:ptCount val="1"/>
                <c:pt idx="0">
                  <c:v>LTN-17</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'[2012Fires_Acres.xlsx]Fires &amp; Acres'!$A$112:$A$113</c:f>
              <c:strCache>
                <c:ptCount val="2"/>
                <c:pt idx="0">
                  <c:v>Royal Gorge F.O.</c:v>
                </c:pt>
                <c:pt idx="1">
                  <c:v>San Luis Valley P.L.C.</c:v>
                </c:pt>
              </c:strCache>
            </c:strRef>
          </c:cat>
          <c:val>
            <c:numRef>
              <c:f>'[2012Fires_Acres.xlsx]Fires &amp; Acres'!$D$112:$D$113</c:f>
              <c:numCache>
                <c:formatCode>General</c:formatCode>
                <c:ptCount val="2"/>
                <c:pt idx="0">
                  <c:v>16</c:v>
                </c:pt>
                <c:pt idx="1">
                  <c:v>1</c:v>
                </c:pt>
              </c:numCache>
            </c:numRef>
          </c:val>
        </c:ser>
        <c:ser>
          <c:idx val="3"/>
          <c:order val="3"/>
          <c:tx>
            <c:strRef>
              <c:f>'[2012Fires_Acres.xlsx]Fires &amp; Acres'!$E$111</c:f>
              <c:strCache>
                <c:ptCount val="1"/>
                <c:pt idx="0">
                  <c:v>Acres-34</c:v>
                </c:pt>
              </c:strCache>
            </c:strRef>
          </c:tx>
          <c:spPr>
            <a:solidFill>
              <a:schemeClr val="accent1">
                <a:lumMod val="75000"/>
              </a:schemeClr>
            </a:solidFill>
          </c:spPr>
          <c:invertIfNegative val="0"/>
          <c:dLbls>
            <c:showLegendKey val="0"/>
            <c:showVal val="1"/>
            <c:showCatName val="0"/>
            <c:showSerName val="0"/>
            <c:showPercent val="0"/>
            <c:showBubbleSize val="0"/>
            <c:showLeaderLines val="0"/>
          </c:dLbls>
          <c:cat>
            <c:strRef>
              <c:f>'[2012Fires_Acres.xlsx]Fires &amp; Acres'!$A$112:$A$113</c:f>
              <c:strCache>
                <c:ptCount val="2"/>
                <c:pt idx="0">
                  <c:v>Royal Gorge F.O.</c:v>
                </c:pt>
                <c:pt idx="1">
                  <c:v>San Luis Valley P.L.C.</c:v>
                </c:pt>
              </c:strCache>
            </c:strRef>
          </c:cat>
          <c:val>
            <c:numRef>
              <c:f>'[2012Fires_Acres.xlsx]Fires &amp; Acres'!$E$112:$E$113</c:f>
              <c:numCache>
                <c:formatCode>General</c:formatCode>
                <c:ptCount val="2"/>
                <c:pt idx="0">
                  <c:v>34</c:v>
                </c:pt>
                <c:pt idx="1">
                  <c:v>0</c:v>
                </c:pt>
              </c:numCache>
            </c:numRef>
          </c:val>
        </c:ser>
        <c:dLbls>
          <c:showLegendKey val="0"/>
          <c:showVal val="0"/>
          <c:showCatName val="0"/>
          <c:showSerName val="0"/>
          <c:showPercent val="0"/>
          <c:showBubbleSize val="0"/>
        </c:dLbls>
        <c:gapWidth val="150"/>
        <c:axId val="114529024"/>
        <c:axId val="114530560"/>
      </c:barChart>
      <c:catAx>
        <c:axId val="114529024"/>
        <c:scaling>
          <c:orientation val="minMax"/>
        </c:scaling>
        <c:delete val="0"/>
        <c:axPos val="b"/>
        <c:majorTickMark val="none"/>
        <c:minorTickMark val="none"/>
        <c:tickLblPos val="nextTo"/>
        <c:crossAx val="114530560"/>
        <c:crosses val="autoZero"/>
        <c:auto val="1"/>
        <c:lblAlgn val="ctr"/>
        <c:lblOffset val="100"/>
        <c:noMultiLvlLbl val="0"/>
      </c:catAx>
      <c:valAx>
        <c:axId val="114530560"/>
        <c:scaling>
          <c:logBase val="10"/>
          <c:orientation val="minMax"/>
        </c:scaling>
        <c:delete val="0"/>
        <c:axPos val="l"/>
        <c:majorGridlines/>
        <c:numFmt formatCode="General" sourceLinked="1"/>
        <c:majorTickMark val="none"/>
        <c:minorTickMark val="none"/>
        <c:tickLblPos val="nextTo"/>
        <c:crossAx val="114529024"/>
        <c:crosses val="autoZero"/>
        <c:crossBetween val="between"/>
      </c:valAx>
    </c:plotArea>
    <c:legend>
      <c:legendPos val="t"/>
      <c:layout>
        <c:manualLayout>
          <c:xMode val="edge"/>
          <c:yMode val="edge"/>
          <c:x val="5.595571243249766E-2"/>
          <c:y val="2.3708772758565557E-2"/>
          <c:w val="0.92793531843002386"/>
          <c:h val="5.3758190321404935E-2"/>
        </c:manualLayout>
      </c:layout>
      <c:overlay val="0"/>
    </c:legend>
    <c:plotVisOnly val="1"/>
    <c:dispBlanksAs val="gap"/>
    <c:showDLblsOverMax val="0"/>
  </c:chart>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'[2012Fires_Acres.xlsx]CNTY Fires'!$B$2</c:f>
              <c:strCache>
                <c:ptCount val="1"/>
                <c:pt idx="0">
                  <c:v>HUM-98</c:v>
                </c:pt>
              </c:strCache>
            </c:strRef>
          </c:tx>
          <c:spPr>
            <a:solidFill>
              <a:srgbClr val="990033"/>
            </a:solidFill>
          </c:spPr>
          <c:invertIfNegative val="0"/>
          <c:dLbls>
            <c:showLegendKey val="0"/>
            <c:showVal val="1"/>
            <c:showCatName val="0"/>
            <c:showSerName val="0"/>
            <c:showPercent val="0"/>
            <c:showBubbleSize val="0"/>
            <c:showLeaderLines val="0"/>
          </c:dLbls>
          <c:cat>
            <c:strRef>
              <c:f>'[2012Fires_Acres.xlsx]CNTY Fires'!$A$3:$A$4,'[2012Fires_Acres.xlsx]CNTY Fires'!$A$6,'[2012Fires_Acres.xlsx]CNTY Fires'!$A$8,'[2012Fires_Acres.xlsx]CNTY Fires'!$A$9:$A$17,'[2012Fires_Acres.xlsx]CNTY Fires'!$A$19:$A$20,'[2012Fires_Acres.xlsx]CNTY Fires'!$A$22:$A$26</c:f>
              <c:strCache>
                <c:ptCount val="20"/>
                <c:pt idx="0">
                  <c:v>KSX</c:v>
                </c:pt>
                <c:pt idx="1">
                  <c:v>BAX</c:v>
                </c:pt>
                <c:pt idx="2">
                  <c:v>CFX</c:v>
                </c:pt>
                <c:pt idx="3">
                  <c:v>CTX</c:v>
                </c:pt>
                <c:pt idx="4">
                  <c:v>CUX</c:v>
                </c:pt>
                <c:pt idx="5">
                  <c:v>DEX</c:v>
                </c:pt>
                <c:pt idx="6">
                  <c:v>DGX</c:v>
                </c:pt>
                <c:pt idx="7">
                  <c:v>ELX</c:v>
                </c:pt>
                <c:pt idx="8">
                  <c:v>EPX</c:v>
                </c:pt>
                <c:pt idx="9">
                  <c:v>FRX</c:v>
                </c:pt>
                <c:pt idx="10">
                  <c:v>HUX</c:v>
                </c:pt>
                <c:pt idx="11">
                  <c:v>JEX</c:v>
                </c:pt>
                <c:pt idx="12">
                  <c:v>LCX</c:v>
                </c:pt>
                <c:pt idx="13">
                  <c:v>LSX</c:v>
                </c:pt>
                <c:pt idx="14">
                  <c:v>MLX</c:v>
                </c:pt>
                <c:pt idx="15">
                  <c:v>PAX</c:v>
                </c:pt>
                <c:pt idx="16">
                  <c:v>PUX</c:v>
                </c:pt>
                <c:pt idx="17">
                  <c:v>RGX</c:v>
                </c:pt>
                <c:pt idx="18">
                  <c:v>SHX</c:v>
                </c:pt>
                <c:pt idx="19">
                  <c:v>TLX</c:v>
                </c:pt>
              </c:strCache>
            </c:strRef>
          </c:cat>
          <c:val>
            <c:numRef>
              <c:f>'[2012Fires_Acres.xlsx]CNTY Fires'!$B$3:$B$4,'[2012Fires_Acres.xlsx]CNTY Fires'!$B$6,'[2012Fires_Acres.xlsx]CNTY Fires'!$B$8,'[2012Fires_Acres.xlsx]CNTY Fires'!$B$9:$B$17,'[2012Fires_Acres.xlsx]CNTY Fires'!$B$19:$B$20,'[2012Fires_Acres.xlsx]CNTY Fires'!$B$22:$B$26</c:f>
              <c:numCache>
                <c:formatCode>General</c:formatCode>
                <c:ptCount val="20"/>
                <c:pt idx="0">
                  <c:v>29</c:v>
                </c:pt>
                <c:pt idx="1">
                  <c:v>3</c:v>
                </c:pt>
                <c:pt idx="2">
                  <c:v>2</c:v>
                </c:pt>
                <c:pt idx="4">
                  <c:v>2</c:v>
                </c:pt>
                <c:pt idx="5">
                  <c:v>1</c:v>
                </c:pt>
                <c:pt idx="6">
                  <c:v>2</c:v>
                </c:pt>
                <c:pt idx="7">
                  <c:v>1</c:v>
                </c:pt>
                <c:pt idx="8">
                  <c:v>9</c:v>
                </c:pt>
                <c:pt idx="9">
                  <c:v>3</c:v>
                </c:pt>
                <c:pt idx="11">
                  <c:v>11</c:v>
                </c:pt>
                <c:pt idx="12">
                  <c:v>2</c:v>
                </c:pt>
                <c:pt idx="13">
                  <c:v>2</c:v>
                </c:pt>
                <c:pt idx="14">
                  <c:v>1</c:v>
                </c:pt>
                <c:pt idx="15">
                  <c:v>7</c:v>
                </c:pt>
                <c:pt idx="16">
                  <c:v>2</c:v>
                </c:pt>
                <c:pt idx="17">
                  <c:v>2</c:v>
                </c:pt>
                <c:pt idx="18">
                  <c:v>1</c:v>
                </c:pt>
                <c:pt idx="19">
                  <c:v>18</c:v>
                </c:pt>
              </c:numCache>
            </c:numRef>
          </c:val>
        </c:ser>
        <c:ser>
          <c:idx val="1"/>
          <c:order val="1"/>
          <c:tx>
            <c:strRef>
              <c:f>'[2012Fires_Acres.xlsx]CNTY Fires'!$C$2</c:f>
              <c:strCache>
                <c:ptCount val="1"/>
                <c:pt idx="0">
                  <c:v>Acres-44,324</c:v>
                </c:pt>
              </c:strCache>
            </c:strRef>
          </c:tx>
          <c:spPr>
            <a:solidFill>
              <a:srgbClr val="003399"/>
            </a:solidFill>
          </c:spPr>
          <c:invertIfNegative val="0"/>
          <c:dLbls>
            <c:showLegendKey val="0"/>
            <c:showVal val="1"/>
            <c:showCatName val="0"/>
            <c:showSerName val="0"/>
            <c:showPercent val="0"/>
            <c:showBubbleSize val="0"/>
            <c:showLeaderLines val="0"/>
          </c:dLbls>
          <c:cat>
            <c:strRef>
              <c:f>'[2012Fires_Acres.xlsx]CNTY Fires'!$A$3:$A$4,'[2012Fires_Acres.xlsx]CNTY Fires'!$A$6,'[2012Fires_Acres.xlsx]CNTY Fires'!$A$8,'[2012Fires_Acres.xlsx]CNTY Fires'!$A$9:$A$17,'[2012Fires_Acres.xlsx]CNTY Fires'!$A$19:$A$20,'[2012Fires_Acres.xlsx]CNTY Fires'!$A$22:$A$26</c:f>
              <c:strCache>
                <c:ptCount val="20"/>
                <c:pt idx="0">
                  <c:v>KSX</c:v>
                </c:pt>
                <c:pt idx="1">
                  <c:v>BAX</c:v>
                </c:pt>
                <c:pt idx="2">
                  <c:v>CFX</c:v>
                </c:pt>
                <c:pt idx="3">
                  <c:v>CTX</c:v>
                </c:pt>
                <c:pt idx="4">
                  <c:v>CUX</c:v>
                </c:pt>
                <c:pt idx="5">
                  <c:v>DEX</c:v>
                </c:pt>
                <c:pt idx="6">
                  <c:v>DGX</c:v>
                </c:pt>
                <c:pt idx="7">
                  <c:v>ELX</c:v>
                </c:pt>
                <c:pt idx="8">
                  <c:v>EPX</c:v>
                </c:pt>
                <c:pt idx="9">
                  <c:v>FRX</c:v>
                </c:pt>
                <c:pt idx="10">
                  <c:v>HUX</c:v>
                </c:pt>
                <c:pt idx="11">
                  <c:v>JEX</c:v>
                </c:pt>
                <c:pt idx="12">
                  <c:v>LCX</c:v>
                </c:pt>
                <c:pt idx="13">
                  <c:v>LSX</c:v>
                </c:pt>
                <c:pt idx="14">
                  <c:v>MLX</c:v>
                </c:pt>
                <c:pt idx="15">
                  <c:v>PAX</c:v>
                </c:pt>
                <c:pt idx="16">
                  <c:v>PUX</c:v>
                </c:pt>
                <c:pt idx="17">
                  <c:v>RGX</c:v>
                </c:pt>
                <c:pt idx="18">
                  <c:v>SHX</c:v>
                </c:pt>
                <c:pt idx="19">
                  <c:v>TLX</c:v>
                </c:pt>
              </c:strCache>
            </c:strRef>
          </c:cat>
          <c:val>
            <c:numRef>
              <c:f>'[2012Fires_Acres.xlsx]CNTY Fires'!$C$3:$C$4,'[2012Fires_Acres.xlsx]CNTY Fires'!$C$6,'[2012Fires_Acres.xlsx]CNTY Fires'!$C$8,'[2012Fires_Acres.xlsx]CNTY Fires'!$C$9:$C$17,'[2012Fires_Acres.xlsx]CNTY Fires'!$C$19:$C$20,'[2012Fires_Acres.xlsx]CNTY Fires'!$C$22:$C$26</c:f>
              <c:numCache>
                <c:formatCode>General</c:formatCode>
                <c:ptCount val="20"/>
                <c:pt idx="0">
                  <c:v>33910</c:v>
                </c:pt>
                <c:pt idx="1">
                  <c:v>0</c:v>
                </c:pt>
                <c:pt idx="2">
                  <c:v>0</c:v>
                </c:pt>
                <c:pt idx="4">
                  <c:v>1607</c:v>
                </c:pt>
                <c:pt idx="5">
                  <c:v>10</c:v>
                </c:pt>
                <c:pt idx="6">
                  <c:v>0</c:v>
                </c:pt>
                <c:pt idx="7">
                  <c:v>300</c:v>
                </c:pt>
                <c:pt idx="8">
                  <c:v>3831</c:v>
                </c:pt>
                <c:pt idx="9">
                  <c:v>2</c:v>
                </c:pt>
                <c:pt idx="11">
                  <c:v>4208</c:v>
                </c:pt>
                <c:pt idx="12">
                  <c:v>12</c:v>
                </c:pt>
                <c:pt idx="13">
                  <c:v>15</c:v>
                </c:pt>
                <c:pt idx="14">
                  <c:v>12</c:v>
                </c:pt>
                <c:pt idx="15">
                  <c:v>6</c:v>
                </c:pt>
                <c:pt idx="16">
                  <c:v>152</c:v>
                </c:pt>
                <c:pt idx="17">
                  <c:v>15</c:v>
                </c:pt>
                <c:pt idx="18">
                  <c:v>229</c:v>
                </c:pt>
                <c:pt idx="19">
                  <c:v>15</c:v>
                </c:pt>
              </c:numCache>
            </c:numRef>
          </c:val>
        </c:ser>
        <c:ser>
          <c:idx val="2"/>
          <c:order val="2"/>
          <c:tx>
            <c:strRef>
              <c:f>'[2012Fires_Acres.xlsx]CNTY Fires'!$D$2</c:f>
              <c:strCache>
                <c:ptCount val="1"/>
                <c:pt idx="0">
                  <c:v>LTN-32</c:v>
                </c:pt>
              </c:strCache>
            </c:strRef>
          </c:tx>
          <c:spPr>
            <a:solidFill>
              <a:srgbClr val="CC0000"/>
            </a:solidFill>
          </c:spPr>
          <c:invertIfNegative val="0"/>
          <c:dLbls>
            <c:showLegendKey val="0"/>
            <c:showVal val="1"/>
            <c:showCatName val="0"/>
            <c:showSerName val="0"/>
            <c:showPercent val="0"/>
            <c:showBubbleSize val="0"/>
            <c:showLeaderLines val="0"/>
          </c:dLbls>
          <c:cat>
            <c:strRef>
              <c:f>'[2012Fires_Acres.xlsx]CNTY Fires'!$A$3:$A$4,'[2012Fires_Acres.xlsx]CNTY Fires'!$A$6,'[2012Fires_Acres.xlsx]CNTY Fires'!$A$8,'[2012Fires_Acres.xlsx]CNTY Fires'!$A$9:$A$17,'[2012Fires_Acres.xlsx]CNTY Fires'!$A$19:$A$20,'[2012Fires_Acres.xlsx]CNTY Fires'!$A$22:$A$26</c:f>
              <c:strCache>
                <c:ptCount val="20"/>
                <c:pt idx="0">
                  <c:v>KSX</c:v>
                </c:pt>
                <c:pt idx="1">
                  <c:v>BAX</c:v>
                </c:pt>
                <c:pt idx="2">
                  <c:v>CFX</c:v>
                </c:pt>
                <c:pt idx="3">
                  <c:v>CTX</c:v>
                </c:pt>
                <c:pt idx="4">
                  <c:v>CUX</c:v>
                </c:pt>
                <c:pt idx="5">
                  <c:v>DEX</c:v>
                </c:pt>
                <c:pt idx="6">
                  <c:v>DGX</c:v>
                </c:pt>
                <c:pt idx="7">
                  <c:v>ELX</c:v>
                </c:pt>
                <c:pt idx="8">
                  <c:v>EPX</c:v>
                </c:pt>
                <c:pt idx="9">
                  <c:v>FRX</c:v>
                </c:pt>
                <c:pt idx="10">
                  <c:v>HUX</c:v>
                </c:pt>
                <c:pt idx="11">
                  <c:v>JEX</c:v>
                </c:pt>
                <c:pt idx="12">
                  <c:v>LCX</c:v>
                </c:pt>
                <c:pt idx="13">
                  <c:v>LSX</c:v>
                </c:pt>
                <c:pt idx="14">
                  <c:v>MLX</c:v>
                </c:pt>
                <c:pt idx="15">
                  <c:v>PAX</c:v>
                </c:pt>
                <c:pt idx="16">
                  <c:v>PUX</c:v>
                </c:pt>
                <c:pt idx="17">
                  <c:v>RGX</c:v>
                </c:pt>
                <c:pt idx="18">
                  <c:v>SHX</c:v>
                </c:pt>
                <c:pt idx="19">
                  <c:v>TLX</c:v>
                </c:pt>
              </c:strCache>
            </c:strRef>
          </c:cat>
          <c:val>
            <c:numRef>
              <c:f>'[2012Fires_Acres.xlsx]CNTY Fires'!$D$3:$D$4,'[2012Fires_Acres.xlsx]CNTY Fires'!$D$6,'[2012Fires_Acres.xlsx]CNTY Fires'!$D$8,'[2012Fires_Acres.xlsx]CNTY Fires'!$D$9:$D$17,'[2012Fires_Acres.xlsx]CNTY Fires'!$D$19:$D$20,'[2012Fires_Acres.xlsx]CNTY Fires'!$D$22:$D$26</c:f>
              <c:numCache>
                <c:formatCode>General</c:formatCode>
                <c:ptCount val="20"/>
                <c:pt idx="0">
                  <c:v>3</c:v>
                </c:pt>
                <c:pt idx="1">
                  <c:v>2</c:v>
                </c:pt>
                <c:pt idx="2">
                  <c:v>2</c:v>
                </c:pt>
                <c:pt idx="4">
                  <c:v>4</c:v>
                </c:pt>
                <c:pt idx="9">
                  <c:v>3</c:v>
                </c:pt>
                <c:pt idx="10">
                  <c:v>1</c:v>
                </c:pt>
                <c:pt idx="11">
                  <c:v>7</c:v>
                </c:pt>
                <c:pt idx="13">
                  <c:v>2</c:v>
                </c:pt>
                <c:pt idx="15">
                  <c:v>6</c:v>
                </c:pt>
                <c:pt idx="17">
                  <c:v>1</c:v>
                </c:pt>
                <c:pt idx="19">
                  <c:v>1</c:v>
                </c:pt>
              </c:numCache>
            </c:numRef>
          </c:val>
        </c:ser>
        <c:ser>
          <c:idx val="3"/>
          <c:order val="3"/>
          <c:tx>
            <c:strRef>
              <c:f>'[2012Fires_Acres.xlsx]CNTY Fires'!$E$2</c:f>
              <c:strCache>
                <c:ptCount val="1"/>
                <c:pt idx="0">
                  <c:v>Acres-4,240</c:v>
                </c:pt>
              </c:strCache>
            </c:strRef>
          </c:tx>
          <c:spPr>
            <a:solidFill>
              <a:srgbClr val="006699"/>
            </a:solidFill>
          </c:spPr>
          <c:invertIfNegative val="0"/>
          <c:dLbls>
            <c:showLegendKey val="0"/>
            <c:showVal val="1"/>
            <c:showCatName val="0"/>
            <c:showSerName val="0"/>
            <c:showPercent val="0"/>
            <c:showBubbleSize val="0"/>
            <c:showLeaderLines val="0"/>
          </c:dLbls>
          <c:cat>
            <c:strRef>
              <c:f>'[2012Fires_Acres.xlsx]CNTY Fires'!$A$3:$A$4,'[2012Fires_Acres.xlsx]CNTY Fires'!$A$6,'[2012Fires_Acres.xlsx]CNTY Fires'!$A$8,'[2012Fires_Acres.xlsx]CNTY Fires'!$A$9:$A$17,'[2012Fires_Acres.xlsx]CNTY Fires'!$A$19:$A$20,'[2012Fires_Acres.xlsx]CNTY Fires'!$A$22:$A$26</c:f>
              <c:strCache>
                <c:ptCount val="20"/>
                <c:pt idx="0">
                  <c:v>KSX</c:v>
                </c:pt>
                <c:pt idx="1">
                  <c:v>BAX</c:v>
                </c:pt>
                <c:pt idx="2">
                  <c:v>CFX</c:v>
                </c:pt>
                <c:pt idx="3">
                  <c:v>CTX</c:v>
                </c:pt>
                <c:pt idx="4">
                  <c:v>CUX</c:v>
                </c:pt>
                <c:pt idx="5">
                  <c:v>DEX</c:v>
                </c:pt>
                <c:pt idx="6">
                  <c:v>DGX</c:v>
                </c:pt>
                <c:pt idx="7">
                  <c:v>ELX</c:v>
                </c:pt>
                <c:pt idx="8">
                  <c:v>EPX</c:v>
                </c:pt>
                <c:pt idx="9">
                  <c:v>FRX</c:v>
                </c:pt>
                <c:pt idx="10">
                  <c:v>HUX</c:v>
                </c:pt>
                <c:pt idx="11">
                  <c:v>JEX</c:v>
                </c:pt>
                <c:pt idx="12">
                  <c:v>LCX</c:v>
                </c:pt>
                <c:pt idx="13">
                  <c:v>LSX</c:v>
                </c:pt>
                <c:pt idx="14">
                  <c:v>MLX</c:v>
                </c:pt>
                <c:pt idx="15">
                  <c:v>PAX</c:v>
                </c:pt>
                <c:pt idx="16">
                  <c:v>PUX</c:v>
                </c:pt>
                <c:pt idx="17">
                  <c:v>RGX</c:v>
                </c:pt>
                <c:pt idx="18">
                  <c:v>SHX</c:v>
                </c:pt>
                <c:pt idx="19">
                  <c:v>TLX</c:v>
                </c:pt>
              </c:strCache>
            </c:strRef>
          </c:cat>
          <c:val>
            <c:numRef>
              <c:f>'[2012Fires_Acres.xlsx]CNTY Fires'!$E$3:$E$4,'[2012Fires_Acres.xlsx]CNTY Fires'!$E$6,'[2012Fires_Acres.xlsx]CNTY Fires'!$E$8,'[2012Fires_Acres.xlsx]CNTY Fires'!$E$9:$E$17,'[2012Fires_Acres.xlsx]CNTY Fires'!$E$19:$E$20,'[2012Fires_Acres.xlsx]CNTY Fires'!$E$22:$E$26</c:f>
              <c:numCache>
                <c:formatCode>General</c:formatCode>
                <c:ptCount val="20"/>
                <c:pt idx="0">
                  <c:v>4225</c:v>
                </c:pt>
                <c:pt idx="1">
                  <c:v>0</c:v>
                </c:pt>
                <c:pt idx="2">
                  <c:v>0</c:v>
                </c:pt>
                <c:pt idx="4">
                  <c:v>0</c:v>
                </c:pt>
                <c:pt idx="9">
                  <c:v>5</c:v>
                </c:pt>
                <c:pt idx="10">
                  <c:v>0</c:v>
                </c:pt>
                <c:pt idx="11">
                  <c:v>1</c:v>
                </c:pt>
                <c:pt idx="13">
                  <c:v>7</c:v>
                </c:pt>
                <c:pt idx="15">
                  <c:v>1</c:v>
                </c:pt>
                <c:pt idx="17">
                  <c:v>0</c:v>
                </c:pt>
                <c:pt idx="19">
                  <c:v>1</c:v>
                </c:pt>
              </c:numCache>
            </c:numRef>
          </c:val>
        </c:ser>
        <c:ser>
          <c:idx val="4"/>
          <c:order val="4"/>
          <c:tx>
            <c:strRef>
              <c:f>'[2012Fires_Acres.xlsx]CNTY Fires'!$F$2</c:f>
              <c:strCache>
                <c:ptCount val="1"/>
                <c:pt idx="0">
                  <c:v>UNK-14</c:v>
                </c:pt>
              </c:strCache>
            </c:strRef>
          </c:tx>
          <c:spPr>
            <a:solidFill>
              <a:srgbClr val="FF9966"/>
            </a:solidFill>
          </c:spPr>
          <c:invertIfNegative val="0"/>
          <c:dLbls>
            <c:showLegendKey val="0"/>
            <c:showVal val="1"/>
            <c:showCatName val="0"/>
            <c:showSerName val="0"/>
            <c:showPercent val="0"/>
            <c:showBubbleSize val="0"/>
            <c:showLeaderLines val="0"/>
          </c:dLbls>
          <c:cat>
            <c:strRef>
              <c:f>'[2012Fires_Acres.xlsx]CNTY Fires'!$A$3:$A$4,'[2012Fires_Acres.xlsx]CNTY Fires'!$A$6,'[2012Fires_Acres.xlsx]CNTY Fires'!$A$8,'[2012Fires_Acres.xlsx]CNTY Fires'!$A$9:$A$17,'[2012Fires_Acres.xlsx]CNTY Fires'!$A$19:$A$20,'[2012Fires_Acres.xlsx]CNTY Fires'!$A$22:$A$26</c:f>
              <c:strCache>
                <c:ptCount val="20"/>
                <c:pt idx="0">
                  <c:v>KSX</c:v>
                </c:pt>
                <c:pt idx="1">
                  <c:v>BAX</c:v>
                </c:pt>
                <c:pt idx="2">
                  <c:v>CFX</c:v>
                </c:pt>
                <c:pt idx="3">
                  <c:v>CTX</c:v>
                </c:pt>
                <c:pt idx="4">
                  <c:v>CUX</c:v>
                </c:pt>
                <c:pt idx="5">
                  <c:v>DEX</c:v>
                </c:pt>
                <c:pt idx="6">
                  <c:v>DGX</c:v>
                </c:pt>
                <c:pt idx="7">
                  <c:v>ELX</c:v>
                </c:pt>
                <c:pt idx="8">
                  <c:v>EPX</c:v>
                </c:pt>
                <c:pt idx="9">
                  <c:v>FRX</c:v>
                </c:pt>
                <c:pt idx="10">
                  <c:v>HUX</c:v>
                </c:pt>
                <c:pt idx="11">
                  <c:v>JEX</c:v>
                </c:pt>
                <c:pt idx="12">
                  <c:v>LCX</c:v>
                </c:pt>
                <c:pt idx="13">
                  <c:v>LSX</c:v>
                </c:pt>
                <c:pt idx="14">
                  <c:v>MLX</c:v>
                </c:pt>
                <c:pt idx="15">
                  <c:v>PAX</c:v>
                </c:pt>
                <c:pt idx="16">
                  <c:v>PUX</c:v>
                </c:pt>
                <c:pt idx="17">
                  <c:v>RGX</c:v>
                </c:pt>
                <c:pt idx="18">
                  <c:v>SHX</c:v>
                </c:pt>
                <c:pt idx="19">
                  <c:v>TLX</c:v>
                </c:pt>
              </c:strCache>
            </c:strRef>
          </c:cat>
          <c:val>
            <c:numRef>
              <c:f>'[2012Fires_Acres.xlsx]CNTY Fires'!$F$3:$F$4,'[2012Fires_Acres.xlsx]CNTY Fires'!$F$6,'[2012Fires_Acres.xlsx]CNTY Fires'!$F$8,'[2012Fires_Acres.xlsx]CNTY Fires'!$F$9:$F$17,'[2012Fires_Acres.xlsx]CNTY Fires'!$F$19:$F$20,'[2012Fires_Acres.xlsx]CNTY Fires'!$F$22:$F$26</c:f>
              <c:numCache>
                <c:formatCode>General</c:formatCode>
                <c:ptCount val="20"/>
                <c:pt idx="0">
                  <c:v>8</c:v>
                </c:pt>
                <c:pt idx="3">
                  <c:v>1</c:v>
                </c:pt>
                <c:pt idx="8">
                  <c:v>1</c:v>
                </c:pt>
                <c:pt idx="11">
                  <c:v>1</c:v>
                </c:pt>
                <c:pt idx="13">
                  <c:v>1</c:v>
                </c:pt>
                <c:pt idx="15">
                  <c:v>1</c:v>
                </c:pt>
                <c:pt idx="19">
                  <c:v>1</c:v>
                </c:pt>
              </c:numCache>
            </c:numRef>
          </c:val>
        </c:ser>
        <c:ser>
          <c:idx val="5"/>
          <c:order val="5"/>
          <c:tx>
            <c:strRef>
              <c:f>'[2012Fires_Acres.xlsx]CNTY Fires'!$G$2</c:f>
              <c:strCache>
                <c:ptCount val="1"/>
                <c:pt idx="0">
                  <c:v>Acres-5,310</c:v>
                </c:pt>
              </c:strCache>
            </c:strRef>
          </c:tx>
          <c:spPr>
            <a:solidFill>
              <a:srgbClr val="009999"/>
            </a:solidFill>
          </c:spPr>
          <c:invertIfNegative val="0"/>
          <c:dLbls>
            <c:showLegendKey val="0"/>
            <c:showVal val="1"/>
            <c:showCatName val="0"/>
            <c:showSerName val="0"/>
            <c:showPercent val="0"/>
            <c:showBubbleSize val="0"/>
            <c:showLeaderLines val="0"/>
          </c:dLbls>
          <c:cat>
            <c:strRef>
              <c:f>'[2012Fires_Acres.xlsx]CNTY Fires'!$A$3:$A$4,'[2012Fires_Acres.xlsx]CNTY Fires'!$A$6,'[2012Fires_Acres.xlsx]CNTY Fires'!$A$8,'[2012Fires_Acres.xlsx]CNTY Fires'!$A$9:$A$17,'[2012Fires_Acres.xlsx]CNTY Fires'!$A$19:$A$20,'[2012Fires_Acres.xlsx]CNTY Fires'!$A$22:$A$26</c:f>
              <c:strCache>
                <c:ptCount val="20"/>
                <c:pt idx="0">
                  <c:v>KSX</c:v>
                </c:pt>
                <c:pt idx="1">
                  <c:v>BAX</c:v>
                </c:pt>
                <c:pt idx="2">
                  <c:v>CFX</c:v>
                </c:pt>
                <c:pt idx="3">
                  <c:v>CTX</c:v>
                </c:pt>
                <c:pt idx="4">
                  <c:v>CUX</c:v>
                </c:pt>
                <c:pt idx="5">
                  <c:v>DEX</c:v>
                </c:pt>
                <c:pt idx="6">
                  <c:v>DGX</c:v>
                </c:pt>
                <c:pt idx="7">
                  <c:v>ELX</c:v>
                </c:pt>
                <c:pt idx="8">
                  <c:v>EPX</c:v>
                </c:pt>
                <c:pt idx="9">
                  <c:v>FRX</c:v>
                </c:pt>
                <c:pt idx="10">
                  <c:v>HUX</c:v>
                </c:pt>
                <c:pt idx="11">
                  <c:v>JEX</c:v>
                </c:pt>
                <c:pt idx="12">
                  <c:v>LCX</c:v>
                </c:pt>
                <c:pt idx="13">
                  <c:v>LSX</c:v>
                </c:pt>
                <c:pt idx="14">
                  <c:v>MLX</c:v>
                </c:pt>
                <c:pt idx="15">
                  <c:v>PAX</c:v>
                </c:pt>
                <c:pt idx="16">
                  <c:v>PUX</c:v>
                </c:pt>
                <c:pt idx="17">
                  <c:v>RGX</c:v>
                </c:pt>
                <c:pt idx="18">
                  <c:v>SHX</c:v>
                </c:pt>
                <c:pt idx="19">
                  <c:v>TLX</c:v>
                </c:pt>
              </c:strCache>
            </c:strRef>
          </c:cat>
          <c:val>
            <c:numRef>
              <c:f>'[2012Fires_Acres.xlsx]CNTY Fires'!$G$3:$G$4,'[2012Fires_Acres.xlsx]CNTY Fires'!$G$6,'[2012Fires_Acres.xlsx]CNTY Fires'!$G$8,'[2012Fires_Acres.xlsx]CNTY Fires'!$G$9:$G$17,'[2012Fires_Acres.xlsx]CNTY Fires'!$G$19:$G$20,'[2012Fires_Acres.xlsx]CNTY Fires'!$G$22:$G$26</c:f>
              <c:numCache>
                <c:formatCode>General</c:formatCode>
                <c:ptCount val="20"/>
                <c:pt idx="0">
                  <c:v>5310</c:v>
                </c:pt>
                <c:pt idx="3">
                  <c:v>0</c:v>
                </c:pt>
                <c:pt idx="8">
                  <c:v>0</c:v>
                </c:pt>
                <c:pt idx="11">
                  <c:v>0</c:v>
                </c:pt>
                <c:pt idx="13">
                  <c:v>0</c:v>
                </c:pt>
                <c:pt idx="15">
                  <c:v>0</c:v>
                </c:pt>
                <c:pt idx="19">
                  <c:v>0</c:v>
                </c:pt>
              </c:numCache>
            </c:numRef>
          </c:val>
        </c:ser>
        <c:dLbls>
          <c:showLegendKey val="0"/>
          <c:showVal val="0"/>
          <c:showCatName val="0"/>
          <c:showSerName val="0"/>
          <c:showPercent val="0"/>
          <c:showBubbleSize val="0"/>
        </c:dLbls>
        <c:gapWidth val="150"/>
        <c:axId val="114984064"/>
        <c:axId val="114985600"/>
      </c:barChart>
      <c:catAx>
        <c:axId val="114984064"/>
        <c:scaling>
          <c:orientation val="minMax"/>
        </c:scaling>
        <c:delete val="0"/>
        <c:axPos val="b"/>
        <c:majorTickMark val="none"/>
        <c:minorTickMark val="none"/>
        <c:tickLblPos val="nextTo"/>
        <c:crossAx val="114985600"/>
        <c:crosses val="autoZero"/>
        <c:auto val="1"/>
        <c:lblAlgn val="ctr"/>
        <c:lblOffset val="100"/>
        <c:noMultiLvlLbl val="0"/>
      </c:catAx>
      <c:valAx>
        <c:axId val="114985600"/>
        <c:scaling>
          <c:logBase val="10"/>
          <c:orientation val="minMax"/>
        </c:scaling>
        <c:delete val="0"/>
        <c:axPos val="l"/>
        <c:majorGridlines/>
        <c:numFmt formatCode="General" sourceLinked="1"/>
        <c:majorTickMark val="none"/>
        <c:minorTickMark val="none"/>
        <c:tickLblPos val="nextTo"/>
        <c:crossAx val="114984064"/>
        <c:crosses val="autoZero"/>
        <c:crossBetween val="between"/>
      </c:valAx>
    </c:plotArea>
    <c:legend>
      <c:legendPos val="t"/>
      <c:layout>
        <c:manualLayout>
          <c:xMode val="edge"/>
          <c:yMode val="edge"/>
          <c:x val="7.8171235894783211E-2"/>
          <c:y val="3.0734778723254638E-2"/>
          <c:w val="0.90594463283330462"/>
          <c:h val="4.6411065918817974E-2"/>
        </c:manualLayout>
      </c:layout>
      <c:overlay val="0"/>
    </c:legend>
    <c:plotVisOnly val="1"/>
    <c:dispBlanksAs val="gap"/>
    <c:showDLblsOverMax val="0"/>
  </c:chart>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'[2012Fires_Acres.xlsx]Fires &amp; Acres'!$B$142</c:f>
              <c:strCache>
                <c:ptCount val="1"/>
                <c:pt idx="0">
                  <c:v>Fires</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'[2012Fires_Acres.xlsx]Fires &amp; Acres'!$A$143:$A$154</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'[2012Fires_Acres.xlsx]Fires &amp; Acres'!$B$143:$B$154</c:f>
              <c:numCache>
                <c:formatCode>General</c:formatCode>
                <c:ptCount val="12"/>
                <c:pt idx="0">
                  <c:v>7</c:v>
                </c:pt>
                <c:pt idx="1">
                  <c:v>5</c:v>
                </c:pt>
                <c:pt idx="2">
                  <c:v>35</c:v>
                </c:pt>
                <c:pt idx="3">
                  <c:v>18</c:v>
                </c:pt>
                <c:pt idx="4">
                  <c:v>23</c:v>
                </c:pt>
                <c:pt idx="5">
                  <c:v>87</c:v>
                </c:pt>
                <c:pt idx="6">
                  <c:v>84</c:v>
                </c:pt>
                <c:pt idx="7">
                  <c:v>41</c:v>
                </c:pt>
                <c:pt idx="8">
                  <c:v>11</c:v>
                </c:pt>
                <c:pt idx="9">
                  <c:v>13</c:v>
                </c:pt>
                <c:pt idx="10">
                  <c:v>8</c:v>
                </c:pt>
                <c:pt idx="11">
                  <c:v>3</c:v>
                </c:pt>
              </c:numCache>
            </c:numRef>
          </c:val>
        </c:ser>
        <c:ser>
          <c:idx val="1"/>
          <c:order val="1"/>
          <c:tx>
            <c:strRef>
              <c:f>'[2012Fires_Acres.xlsx]Fires &amp; Acres'!$C$142</c:f>
              <c:strCache>
                <c:ptCount val="1"/>
                <c:pt idx="0">
                  <c:v>Acres</c:v>
                </c:pt>
              </c:strCache>
            </c:strRef>
          </c:tx>
          <c:spPr>
            <a:solidFill>
              <a:schemeClr val="accent1">
                <a:lumMod val="75000"/>
              </a:schemeClr>
            </a:solidFill>
          </c:spPr>
          <c:invertIfNegative val="0"/>
          <c:dLbls>
            <c:showLegendKey val="0"/>
            <c:showVal val="1"/>
            <c:showCatName val="0"/>
            <c:showSerName val="0"/>
            <c:showPercent val="0"/>
            <c:showBubbleSize val="0"/>
            <c:showLeaderLines val="0"/>
          </c:dLbls>
          <c:cat>
            <c:strRef>
              <c:f>'[2012Fires_Acres.xlsx]Fires &amp; Acres'!$A$143:$A$154</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'[2012Fires_Acres.xlsx]Fires &amp; Acres'!$C$143:$C$154</c:f>
              <c:numCache>
                <c:formatCode>General</c:formatCode>
                <c:ptCount val="12"/>
                <c:pt idx="0">
                  <c:v>683</c:v>
                </c:pt>
                <c:pt idx="1">
                  <c:v>178</c:v>
                </c:pt>
                <c:pt idx="2">
                  <c:v>11857</c:v>
                </c:pt>
                <c:pt idx="3">
                  <c:v>1608</c:v>
                </c:pt>
                <c:pt idx="4">
                  <c:v>157</c:v>
                </c:pt>
                <c:pt idx="5">
                  <c:v>26249</c:v>
                </c:pt>
                <c:pt idx="6">
                  <c:v>8184</c:v>
                </c:pt>
                <c:pt idx="7">
                  <c:v>29440</c:v>
                </c:pt>
                <c:pt idx="8">
                  <c:v>154</c:v>
                </c:pt>
                <c:pt idx="9">
                  <c:v>2076</c:v>
                </c:pt>
                <c:pt idx="10">
                  <c:v>14</c:v>
                </c:pt>
                <c:pt idx="11">
                  <c:v>6278</c:v>
                </c:pt>
              </c:numCache>
            </c:numRef>
          </c:val>
        </c:ser>
        <c:dLbls>
          <c:showLegendKey val="0"/>
          <c:showVal val="0"/>
          <c:showCatName val="0"/>
          <c:showSerName val="0"/>
          <c:showPercent val="0"/>
          <c:showBubbleSize val="0"/>
        </c:dLbls>
        <c:gapWidth val="150"/>
        <c:axId val="114848512"/>
        <c:axId val="114850048"/>
      </c:barChart>
      <c:catAx>
        <c:axId val="114848512"/>
        <c:scaling>
          <c:orientation val="minMax"/>
        </c:scaling>
        <c:delete val="0"/>
        <c:axPos val="b"/>
        <c:majorTickMark val="none"/>
        <c:minorTickMark val="none"/>
        <c:tickLblPos val="nextTo"/>
        <c:crossAx val="114850048"/>
        <c:crosses val="autoZero"/>
        <c:auto val="1"/>
        <c:lblAlgn val="ctr"/>
        <c:lblOffset val="100"/>
        <c:noMultiLvlLbl val="0"/>
      </c:catAx>
      <c:valAx>
        <c:axId val="114850048"/>
        <c:scaling>
          <c:logBase val="10"/>
          <c:orientation val="minMax"/>
        </c:scaling>
        <c:delete val="0"/>
        <c:axPos val="l"/>
        <c:majorGridlines/>
        <c:numFmt formatCode="General" sourceLinked="1"/>
        <c:majorTickMark val="none"/>
        <c:minorTickMark val="none"/>
        <c:tickLblPos val="nextTo"/>
        <c:crossAx val="114848512"/>
        <c:crosses val="autoZero"/>
        <c:crossBetween val="between"/>
      </c:valAx>
    </c:plotArea>
    <c:legend>
      <c:legendPos val="t"/>
      <c:layout>
        <c:manualLayout>
          <c:xMode val="edge"/>
          <c:yMode val="edge"/>
          <c:x val="9.3236301834256935E-2"/>
          <c:y val="1.1012226046787634E-2"/>
          <c:w val="0.85926968503937007"/>
          <c:h val="8.3717191601049873E-2"/>
        </c:manualLayout>
      </c:layout>
      <c:overlay val="0"/>
    </c:legend>
    <c:plotVisOnly val="1"/>
    <c:dispBlanksAs val="gap"/>
    <c:showDLblsOverMax val="0"/>
  </c:chart>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'[2012Fires_Acres.xlsx]Fires &amp; Acres'!$B$184</c:f>
              <c:strCache>
                <c:ptCount val="1"/>
                <c:pt idx="0">
                  <c:v>HUM-209</c:v>
                </c:pt>
              </c:strCache>
            </c:strRef>
          </c:tx>
          <c:spPr>
            <a:solidFill>
              <a:schemeClr val="accent2">
                <a:lumMod val="50000"/>
              </a:schemeClr>
            </a:solidFill>
          </c:spPr>
          <c:invertIfNegative val="0"/>
          <c:dLbls>
            <c:showLegendKey val="0"/>
            <c:showVal val="1"/>
            <c:showCatName val="0"/>
            <c:showSerName val="0"/>
            <c:showPercent val="0"/>
            <c:showBubbleSize val="0"/>
            <c:showLeaderLines val="0"/>
          </c:dLbls>
          <c:cat>
            <c:strRef>
              <c:f>'[2012Fires_Acres.xlsx]Fires &amp; Acres'!$A$185:$A$196</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'[2012Fires_Acres.xlsx]Fires &amp; Acres'!$B$185:$B$196</c:f>
              <c:numCache>
                <c:formatCode>General</c:formatCode>
                <c:ptCount val="12"/>
                <c:pt idx="0">
                  <c:v>6</c:v>
                </c:pt>
                <c:pt idx="1">
                  <c:v>5</c:v>
                </c:pt>
                <c:pt idx="2">
                  <c:v>35</c:v>
                </c:pt>
                <c:pt idx="3">
                  <c:v>16</c:v>
                </c:pt>
                <c:pt idx="4">
                  <c:v>17</c:v>
                </c:pt>
                <c:pt idx="5">
                  <c:v>62</c:v>
                </c:pt>
                <c:pt idx="6">
                  <c:v>22</c:v>
                </c:pt>
                <c:pt idx="7">
                  <c:v>19</c:v>
                </c:pt>
                <c:pt idx="8">
                  <c:v>6</c:v>
                </c:pt>
                <c:pt idx="9">
                  <c:v>11</c:v>
                </c:pt>
                <c:pt idx="10">
                  <c:v>7</c:v>
                </c:pt>
                <c:pt idx="11">
                  <c:v>3</c:v>
                </c:pt>
              </c:numCache>
            </c:numRef>
          </c:val>
        </c:ser>
        <c:ser>
          <c:idx val="1"/>
          <c:order val="1"/>
          <c:tx>
            <c:strRef>
              <c:f>'[2012Fires_Acres.xlsx]Fires &amp; Acres'!$C$184</c:f>
              <c:strCache>
                <c:ptCount val="1"/>
                <c:pt idx="0">
                  <c:v>Acres-76,988</c:v>
                </c:pt>
              </c:strCache>
            </c:strRef>
          </c:tx>
          <c:spPr>
            <a:solidFill>
              <a:schemeClr val="accent1">
                <a:lumMod val="50000"/>
              </a:schemeClr>
            </a:solidFill>
          </c:spPr>
          <c:invertIfNegative val="0"/>
          <c:dLbls>
            <c:showLegendKey val="0"/>
            <c:showVal val="1"/>
            <c:showCatName val="0"/>
            <c:showSerName val="0"/>
            <c:showPercent val="0"/>
            <c:showBubbleSize val="0"/>
            <c:showLeaderLines val="0"/>
          </c:dLbls>
          <c:cat>
            <c:strRef>
              <c:f>'[2012Fires_Acres.xlsx]Fires &amp; Acres'!$A$185:$A$196</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'[2012Fires_Acres.xlsx]Fires &amp; Acres'!$C$185:$C$196</c:f>
              <c:numCache>
                <c:formatCode>General</c:formatCode>
                <c:ptCount val="12"/>
                <c:pt idx="0">
                  <c:v>683</c:v>
                </c:pt>
                <c:pt idx="1">
                  <c:v>178</c:v>
                </c:pt>
                <c:pt idx="2">
                  <c:v>11857</c:v>
                </c:pt>
                <c:pt idx="3">
                  <c:v>1608</c:v>
                </c:pt>
                <c:pt idx="4">
                  <c:v>156</c:v>
                </c:pt>
                <c:pt idx="5">
                  <c:v>24172</c:v>
                </c:pt>
                <c:pt idx="6">
                  <c:v>5710</c:v>
                </c:pt>
                <c:pt idx="7">
                  <c:v>24313</c:v>
                </c:pt>
                <c:pt idx="8">
                  <c:v>3</c:v>
                </c:pt>
                <c:pt idx="9">
                  <c:v>2016</c:v>
                </c:pt>
                <c:pt idx="10">
                  <c:v>14</c:v>
                </c:pt>
                <c:pt idx="11">
                  <c:v>6278</c:v>
                </c:pt>
              </c:numCache>
            </c:numRef>
          </c:val>
        </c:ser>
        <c:ser>
          <c:idx val="2"/>
          <c:order val="2"/>
          <c:tx>
            <c:strRef>
              <c:f>'[2012Fires_Acres.xlsx]Fires &amp; Acres'!$D$184</c:f>
              <c:strCache>
                <c:ptCount val="1"/>
                <c:pt idx="0">
                  <c:v>LTN-111</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'[2012Fires_Acres.xlsx]Fires &amp; Acres'!$A$185:$A$196</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'[2012Fires_Acres.xlsx]Fires &amp; Acres'!$D$185:$D$196</c:f>
              <c:numCache>
                <c:formatCode>General</c:formatCode>
                <c:ptCount val="12"/>
                <c:pt idx="3">
                  <c:v>2</c:v>
                </c:pt>
                <c:pt idx="4">
                  <c:v>5</c:v>
                </c:pt>
                <c:pt idx="5">
                  <c:v>20</c:v>
                </c:pt>
                <c:pt idx="6">
                  <c:v>57</c:v>
                </c:pt>
                <c:pt idx="7">
                  <c:v>21</c:v>
                </c:pt>
                <c:pt idx="8">
                  <c:v>5</c:v>
                </c:pt>
                <c:pt idx="9">
                  <c:v>1</c:v>
                </c:pt>
              </c:numCache>
            </c:numRef>
          </c:val>
        </c:ser>
        <c:ser>
          <c:idx val="3"/>
          <c:order val="3"/>
          <c:tx>
            <c:strRef>
              <c:f>'[2012Fires_Acres.xlsx]Fires &amp; Acres'!$E$184</c:f>
              <c:strCache>
                <c:ptCount val="1"/>
                <c:pt idx="0">
                  <c:v>Acres-4,580</c:v>
                </c:pt>
              </c:strCache>
            </c:strRef>
          </c:tx>
          <c:spPr>
            <a:solidFill>
              <a:schemeClr val="accent1">
                <a:lumMod val="75000"/>
              </a:schemeClr>
            </a:solidFill>
          </c:spPr>
          <c:invertIfNegative val="0"/>
          <c:dLbls>
            <c:showLegendKey val="0"/>
            <c:showVal val="1"/>
            <c:showCatName val="0"/>
            <c:showSerName val="0"/>
            <c:showPercent val="0"/>
            <c:showBubbleSize val="0"/>
            <c:showLeaderLines val="0"/>
          </c:dLbls>
          <c:cat>
            <c:strRef>
              <c:f>'[2012Fires_Acres.xlsx]Fires &amp; Acres'!$A$185:$A$196</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'[2012Fires_Acres.xlsx]Fires &amp; Acres'!$E$185:$E$196</c:f>
              <c:numCache>
                <c:formatCode>General</c:formatCode>
                <c:ptCount val="12"/>
                <c:pt idx="3">
                  <c:v>0</c:v>
                </c:pt>
                <c:pt idx="4">
                  <c:v>2</c:v>
                </c:pt>
                <c:pt idx="5">
                  <c:v>77</c:v>
                </c:pt>
                <c:pt idx="6">
                  <c:v>25</c:v>
                </c:pt>
                <c:pt idx="7">
                  <c:v>4326</c:v>
                </c:pt>
                <c:pt idx="8">
                  <c:v>150</c:v>
                </c:pt>
                <c:pt idx="9">
                  <c:v>0</c:v>
                </c:pt>
              </c:numCache>
            </c:numRef>
          </c:val>
        </c:ser>
        <c:ser>
          <c:idx val="4"/>
          <c:order val="4"/>
          <c:tx>
            <c:strRef>
              <c:f>'[2012Fires_Acres.xlsx]Fires &amp; Acres'!$F$184</c:f>
              <c:strCache>
                <c:ptCount val="1"/>
                <c:pt idx="0">
                  <c:v>UNK-15</c:v>
                </c:pt>
              </c:strCache>
            </c:strRef>
          </c:tx>
          <c:spPr>
            <a:solidFill>
              <a:srgbClr val="FF9966"/>
            </a:solidFill>
          </c:spPr>
          <c:invertIfNegative val="0"/>
          <c:dLbls>
            <c:showLegendKey val="0"/>
            <c:showVal val="1"/>
            <c:showCatName val="0"/>
            <c:showSerName val="0"/>
            <c:showPercent val="0"/>
            <c:showBubbleSize val="0"/>
            <c:showLeaderLines val="0"/>
          </c:dLbls>
          <c:cat>
            <c:strRef>
              <c:f>'[2012Fires_Acres.xlsx]Fires &amp; Acres'!$A$185:$A$196</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'[2012Fires_Acres.xlsx]Fires &amp; Acres'!$F$185:$F$196</c:f>
              <c:numCache>
                <c:formatCode>General</c:formatCode>
                <c:ptCount val="12"/>
                <c:pt idx="0">
                  <c:v>1</c:v>
                </c:pt>
                <c:pt idx="4">
                  <c:v>1</c:v>
                </c:pt>
                <c:pt idx="5">
                  <c:v>5</c:v>
                </c:pt>
                <c:pt idx="6">
                  <c:v>5</c:v>
                </c:pt>
                <c:pt idx="7">
                  <c:v>1</c:v>
                </c:pt>
                <c:pt idx="9">
                  <c:v>1</c:v>
                </c:pt>
                <c:pt idx="10">
                  <c:v>1</c:v>
                </c:pt>
              </c:numCache>
            </c:numRef>
          </c:val>
        </c:ser>
        <c:ser>
          <c:idx val="5"/>
          <c:order val="5"/>
          <c:tx>
            <c:strRef>
              <c:f>'[2012Fires_Acres.xlsx]Fires &amp; Acres'!$G$184</c:f>
              <c:strCache>
                <c:ptCount val="1"/>
                <c:pt idx="0">
                  <c:v>Acres-5,310</c:v>
                </c:pt>
              </c:strCache>
            </c:strRef>
          </c:tx>
          <c:spPr>
            <a:solidFill>
              <a:srgbClr val="009999"/>
            </a:solidFill>
          </c:spPr>
          <c:invertIfNegative val="0"/>
          <c:dLbls>
            <c:showLegendKey val="0"/>
            <c:showVal val="1"/>
            <c:showCatName val="0"/>
            <c:showSerName val="0"/>
            <c:showPercent val="0"/>
            <c:showBubbleSize val="0"/>
            <c:showLeaderLines val="0"/>
          </c:dLbls>
          <c:cat>
            <c:strRef>
              <c:f>'[2012Fires_Acres.xlsx]Fires &amp; Acres'!$A$185:$A$196</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'[2012Fires_Acres.xlsx]Fires &amp; Acres'!$G$185:$G$196</c:f>
              <c:numCache>
                <c:formatCode>General</c:formatCode>
                <c:ptCount val="12"/>
                <c:pt idx="0">
                  <c:v>0</c:v>
                </c:pt>
                <c:pt idx="4">
                  <c:v>0</c:v>
                </c:pt>
                <c:pt idx="5">
                  <c:v>2000</c:v>
                </c:pt>
                <c:pt idx="6">
                  <c:v>2450</c:v>
                </c:pt>
                <c:pt idx="7">
                  <c:v>800</c:v>
                </c:pt>
                <c:pt idx="9">
                  <c:v>60</c:v>
                </c:pt>
                <c:pt idx="10">
                  <c:v>0</c:v>
                </c:pt>
              </c:numCache>
            </c:numRef>
          </c:val>
        </c:ser>
        <c:dLbls>
          <c:showLegendKey val="0"/>
          <c:showVal val="0"/>
          <c:showCatName val="0"/>
          <c:showSerName val="0"/>
          <c:showPercent val="0"/>
          <c:showBubbleSize val="0"/>
        </c:dLbls>
        <c:gapWidth val="150"/>
        <c:axId val="114926720"/>
        <c:axId val="114928256"/>
      </c:barChart>
      <c:catAx>
        <c:axId val="114926720"/>
        <c:scaling>
          <c:orientation val="minMax"/>
        </c:scaling>
        <c:delete val="0"/>
        <c:axPos val="b"/>
        <c:majorTickMark val="none"/>
        <c:minorTickMark val="none"/>
        <c:tickLblPos val="nextTo"/>
        <c:crossAx val="114928256"/>
        <c:crosses val="autoZero"/>
        <c:auto val="1"/>
        <c:lblAlgn val="ctr"/>
        <c:lblOffset val="100"/>
        <c:noMultiLvlLbl val="0"/>
      </c:catAx>
      <c:valAx>
        <c:axId val="114928256"/>
        <c:scaling>
          <c:logBase val="10"/>
          <c:orientation val="minMax"/>
        </c:scaling>
        <c:delete val="0"/>
        <c:axPos val="l"/>
        <c:majorGridlines/>
        <c:numFmt formatCode="General" sourceLinked="1"/>
        <c:majorTickMark val="none"/>
        <c:minorTickMark val="none"/>
        <c:tickLblPos val="nextTo"/>
        <c:crossAx val="114926720"/>
        <c:crosses val="autoZero"/>
        <c:crossBetween val="between"/>
      </c:valAx>
    </c:plotArea>
    <c:legend>
      <c:legendPos val="t"/>
      <c:layout>
        <c:manualLayout>
          <c:xMode val="edge"/>
          <c:yMode val="edge"/>
          <c:x val="7.1247661958245431E-2"/>
          <c:y val="1.3822198090367895E-2"/>
          <c:w val="0.87928254038667697"/>
          <c:h val="6.6857258164082153E-2"/>
        </c:manualLayout>
      </c:layout>
      <c:overlay val="0"/>
    </c:legend>
    <c:plotVisOnly val="1"/>
    <c:dispBlanksAs val="gap"/>
    <c:showDLblsOverMax val="0"/>
  </c:chart>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en-US"/>
              <a:t>2007-2011</a:t>
            </a:r>
          </a:p>
        </c:rich>
      </c:tx>
      <c:layout/>
      <c:overlay val="0"/>
    </c:title>
    <c:autoTitleDeleted val="0"/>
    <c:plotArea>
      <c:layout/>
      <c:barChart>
        <c:barDir val="col"/>
        <c:grouping val="clustered"/>
        <c:varyColors val="0"/>
        <c:ser>
          <c:idx val="0"/>
          <c:order val="0"/>
          <c:tx>
            <c:strRef>
              <c:f>'[5YearAverageFire_Acres.xlsx]Sheet1'!$B$2</c:f>
              <c:strCache>
                <c:ptCount val="1"/>
                <c:pt idx="0">
                  <c:v>Fires-1,648</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numRef>
              <c:f>'[5YearAverageFire_Acres.xlsx]Sheet1'!$A$3:$A$8</c:f>
              <c:numCache>
                <c:formatCode>General</c:formatCode>
                <c:ptCount val="6"/>
                <c:pt idx="0">
                  <c:v>2007</c:v>
                </c:pt>
                <c:pt idx="1">
                  <c:v>2008</c:v>
                </c:pt>
                <c:pt idx="2">
                  <c:v>2009</c:v>
                </c:pt>
                <c:pt idx="3">
                  <c:v>2010</c:v>
                </c:pt>
                <c:pt idx="4">
                  <c:v>2011</c:v>
                </c:pt>
                <c:pt idx="5">
                  <c:v>2012</c:v>
                </c:pt>
              </c:numCache>
            </c:numRef>
          </c:cat>
          <c:val>
            <c:numRef>
              <c:f>'[5YearAverageFire_Acres.xlsx]Sheet1'!$B$3:$B$8</c:f>
              <c:numCache>
                <c:formatCode>General</c:formatCode>
                <c:ptCount val="6"/>
                <c:pt idx="0">
                  <c:v>305</c:v>
                </c:pt>
                <c:pt idx="1">
                  <c:v>398</c:v>
                </c:pt>
                <c:pt idx="2">
                  <c:v>267</c:v>
                </c:pt>
                <c:pt idx="3">
                  <c:v>238</c:v>
                </c:pt>
                <c:pt idx="4">
                  <c:v>440</c:v>
                </c:pt>
                <c:pt idx="5">
                  <c:v>335</c:v>
                </c:pt>
              </c:numCache>
            </c:numRef>
          </c:val>
        </c:ser>
        <c:ser>
          <c:idx val="1"/>
          <c:order val="1"/>
          <c:tx>
            <c:strRef>
              <c:f>'[5YearAverageFire_Acres.xlsx]Sheet1'!$C$2</c:f>
              <c:strCache>
                <c:ptCount val="1"/>
                <c:pt idx="0">
                  <c:v>Acres-519,353</c:v>
                </c:pt>
              </c:strCache>
            </c:strRef>
          </c:tx>
          <c:spPr>
            <a:solidFill>
              <a:schemeClr val="accent1">
                <a:lumMod val="75000"/>
              </a:schemeClr>
            </a:solidFill>
          </c:spPr>
          <c:invertIfNegative val="0"/>
          <c:dLbls>
            <c:showLegendKey val="0"/>
            <c:showVal val="1"/>
            <c:showCatName val="0"/>
            <c:showSerName val="0"/>
            <c:showPercent val="0"/>
            <c:showBubbleSize val="0"/>
            <c:showLeaderLines val="0"/>
          </c:dLbls>
          <c:cat>
            <c:numRef>
              <c:f>'[5YearAverageFire_Acres.xlsx]Sheet1'!$A$3:$A$8</c:f>
              <c:numCache>
                <c:formatCode>General</c:formatCode>
                <c:ptCount val="6"/>
                <c:pt idx="0">
                  <c:v>2007</c:v>
                </c:pt>
                <c:pt idx="1">
                  <c:v>2008</c:v>
                </c:pt>
                <c:pt idx="2">
                  <c:v>2009</c:v>
                </c:pt>
                <c:pt idx="3">
                  <c:v>2010</c:v>
                </c:pt>
                <c:pt idx="4">
                  <c:v>2011</c:v>
                </c:pt>
                <c:pt idx="5">
                  <c:v>2012</c:v>
                </c:pt>
              </c:numCache>
            </c:numRef>
          </c:cat>
          <c:val>
            <c:numRef>
              <c:f>'[5YearAverageFire_Acres.xlsx]Sheet1'!$C$3:$C$8</c:f>
              <c:numCache>
                <c:formatCode>General</c:formatCode>
                <c:ptCount val="6"/>
                <c:pt idx="0">
                  <c:v>30291</c:v>
                </c:pt>
                <c:pt idx="1">
                  <c:v>164680</c:v>
                </c:pt>
                <c:pt idx="2">
                  <c:v>49164</c:v>
                </c:pt>
                <c:pt idx="3">
                  <c:v>35983</c:v>
                </c:pt>
                <c:pt idx="4">
                  <c:v>239235</c:v>
                </c:pt>
                <c:pt idx="5">
                  <c:v>86878</c:v>
                </c:pt>
              </c:numCache>
            </c:numRef>
          </c:val>
        </c:ser>
        <c:dLbls>
          <c:showLegendKey val="0"/>
          <c:showVal val="0"/>
          <c:showCatName val="0"/>
          <c:showSerName val="0"/>
          <c:showPercent val="0"/>
          <c:showBubbleSize val="0"/>
        </c:dLbls>
        <c:gapWidth val="150"/>
        <c:axId val="115385088"/>
        <c:axId val="115386624"/>
      </c:barChart>
      <c:catAx>
        <c:axId val="115385088"/>
        <c:scaling>
          <c:orientation val="minMax"/>
        </c:scaling>
        <c:delete val="0"/>
        <c:axPos val="b"/>
        <c:numFmt formatCode="General" sourceLinked="1"/>
        <c:majorTickMark val="none"/>
        <c:minorTickMark val="none"/>
        <c:tickLblPos val="nextTo"/>
        <c:crossAx val="115386624"/>
        <c:crosses val="autoZero"/>
        <c:auto val="1"/>
        <c:lblAlgn val="ctr"/>
        <c:lblOffset val="100"/>
        <c:noMultiLvlLbl val="0"/>
      </c:catAx>
      <c:valAx>
        <c:axId val="115386624"/>
        <c:scaling>
          <c:logBase val="10"/>
          <c:orientation val="minMax"/>
        </c:scaling>
        <c:delete val="0"/>
        <c:axPos val="l"/>
        <c:majorGridlines/>
        <c:numFmt formatCode="General" sourceLinked="1"/>
        <c:majorTickMark val="none"/>
        <c:minorTickMark val="none"/>
        <c:tickLblPos val="nextTo"/>
        <c:crossAx val="115385088"/>
        <c:crosses val="autoZero"/>
        <c:crossBetween val="between"/>
      </c:valAx>
    </c:plotArea>
    <c:legend>
      <c:legendPos val="t"/>
      <c:layout>
        <c:manualLayout>
          <c:xMode val="edge"/>
          <c:yMode val="edge"/>
          <c:x val="8.5908783948425549E-2"/>
          <c:y val="0.1034880555073595"/>
          <c:w val="0.87592765095344516"/>
          <c:h val="5.2018443258846643E-2"/>
        </c:manualLayout>
      </c:layout>
      <c:overlay val="0"/>
    </c:legend>
    <c:plotVisOnly val="1"/>
    <c:dispBlanksAs val="gap"/>
    <c:showDLblsOverMax val="0"/>
  </c:chart>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Overhead Requests In Zone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[OH_EQ_CRWS_Counts_TABLES.xlsx]OH_IZ_OZ_Counts!$A$226:$A$238</c:f>
              <c:strCache>
                <c:ptCount val="13"/>
                <c:pt idx="0">
                  <c:v>USFS</c:v>
                </c:pt>
                <c:pt idx="1">
                  <c:v>KSS/KSX</c:v>
                </c:pt>
                <c:pt idx="2">
                  <c:v>BLM</c:v>
                </c:pt>
                <c:pt idx="3">
                  <c:v>FWS</c:v>
                </c:pt>
                <c:pt idx="4">
                  <c:v>DDQ</c:v>
                </c:pt>
                <c:pt idx="5">
                  <c:v>BIA</c:v>
                </c:pt>
                <c:pt idx="6">
                  <c:v>NPS</c:v>
                </c:pt>
                <c:pt idx="7">
                  <c:v>State</c:v>
                </c:pt>
                <c:pt idx="8">
                  <c:v>NWS</c:v>
                </c:pt>
                <c:pt idx="9">
                  <c:v>Contract</c:v>
                </c:pt>
                <c:pt idx="10">
                  <c:v>CNTY</c:v>
                </c:pt>
                <c:pt idx="11">
                  <c:v>UTF</c:v>
                </c:pt>
                <c:pt idx="12">
                  <c:v>CX</c:v>
                </c:pt>
              </c:strCache>
            </c:strRef>
          </c:cat>
          <c:val>
            <c:numRef>
              <c:f>[OH_EQ_CRWS_Counts_TABLES.xlsx]OH_IZ_OZ_Counts!$B$226:$B$238</c:f>
              <c:numCache>
                <c:formatCode>General</c:formatCode>
                <c:ptCount val="13"/>
                <c:pt idx="0">
                  <c:v>633</c:v>
                </c:pt>
                <c:pt idx="1">
                  <c:v>1</c:v>
                </c:pt>
                <c:pt idx="2">
                  <c:v>143</c:v>
                </c:pt>
                <c:pt idx="3">
                  <c:v>17</c:v>
                </c:pt>
                <c:pt idx="4">
                  <c:v>0</c:v>
                </c:pt>
                <c:pt idx="5">
                  <c:v>22</c:v>
                </c:pt>
                <c:pt idx="6">
                  <c:v>45</c:v>
                </c:pt>
                <c:pt idx="7">
                  <c:v>66</c:v>
                </c:pt>
                <c:pt idx="8">
                  <c:v>4</c:v>
                </c:pt>
                <c:pt idx="9">
                  <c:v>0</c:v>
                </c:pt>
                <c:pt idx="10">
                  <c:v>216</c:v>
                </c:pt>
                <c:pt idx="11">
                  <c:v>47</c:v>
                </c:pt>
                <c:pt idx="12">
                  <c:v>156</c:v>
                </c:pt>
              </c:numCache>
            </c:numRef>
          </c:val>
        </c:ser>
        <c:dLbls>
          <c:showLegendKey val="0"/>
          <c:showVal val="0"/>
          <c:showCatName val="0"/>
          <c:showSerName val="0"/>
          <c:showPercent val="0"/>
          <c:showBubbleSize val="0"/>
        </c:dLbls>
        <c:gapWidth val="150"/>
        <c:axId val="168959360"/>
        <c:axId val="169317504"/>
      </c:barChart>
      <c:catAx>
        <c:axId val="168959360"/>
        <c:scaling>
          <c:orientation val="minMax"/>
        </c:scaling>
        <c:delete val="0"/>
        <c:axPos val="b"/>
        <c:majorTickMark val="none"/>
        <c:minorTickMark val="none"/>
        <c:tickLblPos val="nextTo"/>
        <c:crossAx val="169317504"/>
        <c:crosses val="autoZero"/>
        <c:auto val="1"/>
        <c:lblAlgn val="ctr"/>
        <c:lblOffset val="100"/>
        <c:noMultiLvlLbl val="0"/>
      </c:catAx>
      <c:valAx>
        <c:axId val="169317504"/>
        <c:scaling>
          <c:orientation val="minMax"/>
        </c:scaling>
        <c:delete val="0"/>
        <c:axPos val="l"/>
        <c:majorGridlines/>
        <c:numFmt formatCode="General" sourceLinked="1"/>
        <c:majorTickMark val="none"/>
        <c:minorTickMark val="none"/>
        <c:tickLblPos val="nextTo"/>
        <c:crossAx val="168959360"/>
        <c:crosses val="autoZero"/>
        <c:crossBetween val="between"/>
      </c:valAx>
    </c:plotArea>
    <c:plotVisOnly val="1"/>
    <c:dispBlanksAs val="gap"/>
    <c:showDLblsOverMax val="0"/>
  </c:chart>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Overhead</a:t>
            </a:r>
            <a:r>
              <a:rPr lang="en-US" baseline="0"/>
              <a:t> Requests In Zone</a:t>
            </a:r>
            <a:endParaRPr lang="en-US"/>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[OH_EQ_CRWS_Counts_TABLES.xlsx]OH_IZ_OZ_Counts!$A$226:$A$238</c:f>
              <c:strCache>
                <c:ptCount val="13"/>
                <c:pt idx="0">
                  <c:v>USFS</c:v>
                </c:pt>
                <c:pt idx="1">
                  <c:v>KSS/KSX</c:v>
                </c:pt>
                <c:pt idx="2">
                  <c:v>BLM</c:v>
                </c:pt>
                <c:pt idx="3">
                  <c:v>FWS</c:v>
                </c:pt>
                <c:pt idx="4">
                  <c:v>DDQ</c:v>
                </c:pt>
                <c:pt idx="5">
                  <c:v>BIA</c:v>
                </c:pt>
                <c:pt idx="6">
                  <c:v>NPS</c:v>
                </c:pt>
                <c:pt idx="7">
                  <c:v>State</c:v>
                </c:pt>
                <c:pt idx="8">
                  <c:v>NWS</c:v>
                </c:pt>
                <c:pt idx="9">
                  <c:v>Contract</c:v>
                </c:pt>
                <c:pt idx="10">
                  <c:v>CNTY</c:v>
                </c:pt>
                <c:pt idx="11">
                  <c:v>UTF</c:v>
                </c:pt>
                <c:pt idx="12">
                  <c:v>CX</c:v>
                </c:pt>
              </c:strCache>
            </c:strRef>
          </c:cat>
          <c:val>
            <c:numRef>
              <c:f>[OH_EQ_CRWS_Counts_TABLES.xlsx]OH_IZ_OZ_Counts!$B$226:$B$238</c:f>
              <c:numCache>
                <c:formatCode>General</c:formatCode>
                <c:ptCount val="13"/>
                <c:pt idx="0">
                  <c:v>633</c:v>
                </c:pt>
                <c:pt idx="1">
                  <c:v>1</c:v>
                </c:pt>
                <c:pt idx="2">
                  <c:v>143</c:v>
                </c:pt>
                <c:pt idx="3">
                  <c:v>17</c:v>
                </c:pt>
                <c:pt idx="4">
                  <c:v>0</c:v>
                </c:pt>
                <c:pt idx="5">
                  <c:v>22</c:v>
                </c:pt>
                <c:pt idx="6">
                  <c:v>45</c:v>
                </c:pt>
                <c:pt idx="7">
                  <c:v>66</c:v>
                </c:pt>
                <c:pt idx="8">
                  <c:v>4</c:v>
                </c:pt>
                <c:pt idx="9">
                  <c:v>0</c:v>
                </c:pt>
                <c:pt idx="10">
                  <c:v>216</c:v>
                </c:pt>
                <c:pt idx="11">
                  <c:v>47</c:v>
                </c:pt>
                <c:pt idx="12">
                  <c:v>156</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Overhead</a:t>
            </a:r>
            <a:r>
              <a:rPr lang="en-US" baseline="0"/>
              <a:t> Requests Out of Zone</a:t>
            </a:r>
            <a:endParaRPr lang="en-US"/>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[OH_EQ_CRWS_Counts_TABLES.xlsx]OH_IZ_OZ_Counts!$A$263:$A$272</c:f>
              <c:strCache>
                <c:ptCount val="10"/>
                <c:pt idx="0">
                  <c:v>USFS</c:v>
                </c:pt>
                <c:pt idx="1">
                  <c:v>KSS/KSX</c:v>
                </c:pt>
                <c:pt idx="2">
                  <c:v>BLM</c:v>
                </c:pt>
                <c:pt idx="3">
                  <c:v>FWS</c:v>
                </c:pt>
                <c:pt idx="4">
                  <c:v>BIA</c:v>
                </c:pt>
                <c:pt idx="5">
                  <c:v>State</c:v>
                </c:pt>
                <c:pt idx="6">
                  <c:v>NWS</c:v>
                </c:pt>
                <c:pt idx="7">
                  <c:v>CNTY</c:v>
                </c:pt>
                <c:pt idx="8">
                  <c:v>UTF</c:v>
                </c:pt>
                <c:pt idx="9">
                  <c:v>CX</c:v>
                </c:pt>
              </c:strCache>
            </c:strRef>
          </c:cat>
          <c:val>
            <c:numRef>
              <c:f>[OH_EQ_CRWS_Counts_TABLES.xlsx]OH_IZ_OZ_Counts!$B$263:$B$272</c:f>
              <c:numCache>
                <c:formatCode>General</c:formatCode>
                <c:ptCount val="10"/>
                <c:pt idx="0">
                  <c:v>135</c:v>
                </c:pt>
                <c:pt idx="1">
                  <c:v>6</c:v>
                </c:pt>
                <c:pt idx="2">
                  <c:v>34</c:v>
                </c:pt>
                <c:pt idx="3">
                  <c:v>30</c:v>
                </c:pt>
                <c:pt idx="4">
                  <c:v>10</c:v>
                </c:pt>
                <c:pt idx="5">
                  <c:v>28</c:v>
                </c:pt>
                <c:pt idx="6">
                  <c:v>1</c:v>
                </c:pt>
                <c:pt idx="7">
                  <c:v>553</c:v>
                </c:pt>
                <c:pt idx="8">
                  <c:v>49</c:v>
                </c:pt>
                <c:pt idx="9">
                  <c:v>21</c:v>
                </c:pt>
              </c:numCache>
            </c:numRef>
          </c:val>
        </c:ser>
        <c:dLbls>
          <c:showLegendKey val="0"/>
          <c:showVal val="0"/>
          <c:showCatName val="0"/>
          <c:showSerName val="0"/>
          <c:showPercent val="0"/>
          <c:showBubbleSize val="0"/>
        </c:dLbls>
        <c:gapWidth val="150"/>
        <c:axId val="115720576"/>
        <c:axId val="115722112"/>
      </c:barChart>
      <c:catAx>
        <c:axId val="115720576"/>
        <c:scaling>
          <c:orientation val="minMax"/>
        </c:scaling>
        <c:delete val="0"/>
        <c:axPos val="b"/>
        <c:majorTickMark val="none"/>
        <c:minorTickMark val="none"/>
        <c:tickLblPos val="nextTo"/>
        <c:crossAx val="115722112"/>
        <c:crosses val="autoZero"/>
        <c:auto val="1"/>
        <c:lblAlgn val="ctr"/>
        <c:lblOffset val="100"/>
        <c:noMultiLvlLbl val="0"/>
      </c:catAx>
      <c:valAx>
        <c:axId val="115722112"/>
        <c:scaling>
          <c:orientation val="minMax"/>
        </c:scaling>
        <c:delete val="0"/>
        <c:axPos val="l"/>
        <c:majorGridlines/>
        <c:numFmt formatCode="General" sourceLinked="1"/>
        <c:majorTickMark val="none"/>
        <c:minorTickMark val="none"/>
        <c:tickLblPos val="nextTo"/>
        <c:crossAx val="115720576"/>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2"/>
    </mc:Choice>
    <mc:Fallback>
      <c:style val="3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invertIfNegative val="0"/>
          <c:dPt>
            <c:idx val="1"/>
            <c:invertIfNegative val="0"/>
            <c:bubble3D val="0"/>
            <c:spPr>
              <a:solidFill>
                <a:srgbClr val="FFFF00"/>
              </a:solidFill>
            </c:spPr>
          </c:dPt>
          <c:dPt>
            <c:idx val="2"/>
            <c:invertIfNegative val="0"/>
            <c:bubble3D val="0"/>
            <c:spPr>
              <a:solidFill>
                <a:srgbClr val="FFFF00"/>
              </a:solidFill>
            </c:spPr>
          </c:dPt>
          <c:dPt>
            <c:idx val="3"/>
            <c:invertIfNegative val="0"/>
            <c:bubble3D val="0"/>
            <c:spPr>
              <a:solidFill>
                <a:schemeClr val="accent5">
                  <a:lumMod val="50000"/>
                </a:schemeClr>
              </a:solidFill>
            </c:spPr>
          </c:dPt>
          <c:dPt>
            <c:idx val="4"/>
            <c:invertIfNegative val="0"/>
            <c:bubble3D val="0"/>
            <c:spPr>
              <a:solidFill>
                <a:schemeClr val="accent1">
                  <a:lumMod val="50000"/>
                </a:schemeClr>
              </a:solidFill>
            </c:spPr>
          </c:dPt>
          <c:dPt>
            <c:idx val="5"/>
            <c:invertIfNegative val="0"/>
            <c:bubble3D val="0"/>
            <c:spPr>
              <a:solidFill>
                <a:schemeClr val="bg2">
                  <a:lumMod val="50000"/>
                </a:schemeClr>
              </a:solidFill>
            </c:spPr>
          </c:dPt>
          <c:dPt>
            <c:idx val="6"/>
            <c:invertIfNegative val="0"/>
            <c:bubble3D val="0"/>
            <c:spPr>
              <a:solidFill>
                <a:srgbClr val="666633"/>
              </a:solidFill>
            </c:spPr>
          </c:dPt>
          <c:dPt>
            <c:idx val="7"/>
            <c:invertIfNegative val="0"/>
            <c:bubble3D val="0"/>
            <c:spPr>
              <a:solidFill>
                <a:srgbClr val="996633"/>
              </a:solidFill>
            </c:spPr>
          </c:dPt>
          <c:dPt>
            <c:idx val="8"/>
            <c:invertIfNegative val="0"/>
            <c:bubble3D val="0"/>
            <c:spPr>
              <a:solidFill>
                <a:schemeClr val="accent5">
                  <a:lumMod val="75000"/>
                </a:schemeClr>
              </a:solidFill>
            </c:spPr>
          </c:dPt>
          <c:dPt>
            <c:idx val="9"/>
            <c:invertIfNegative val="0"/>
            <c:bubble3D val="0"/>
            <c:spPr>
              <a:solidFill>
                <a:schemeClr val="accent1">
                  <a:lumMod val="75000"/>
                </a:schemeClr>
              </a:solidFill>
            </c:spPr>
          </c:dPt>
          <c:dPt>
            <c:idx val="10"/>
            <c:invertIfNegative val="0"/>
            <c:bubble3D val="0"/>
            <c:spPr>
              <a:solidFill>
                <a:schemeClr val="accent3">
                  <a:lumMod val="50000"/>
                </a:schemeClr>
              </a:solidFill>
            </c:spPr>
          </c:dPt>
          <c:dPt>
            <c:idx val="11"/>
            <c:invertIfNegative val="0"/>
            <c:bubble3D val="0"/>
            <c:spPr>
              <a:solidFill>
                <a:schemeClr val="accent3">
                  <a:lumMod val="50000"/>
                </a:schemeClr>
              </a:solidFill>
            </c:spPr>
          </c:dPt>
          <c:dPt>
            <c:idx val="12"/>
            <c:invertIfNegative val="0"/>
            <c:bubble3D val="0"/>
            <c:spPr>
              <a:solidFill>
                <a:schemeClr val="accent3">
                  <a:lumMod val="50000"/>
                </a:schemeClr>
              </a:solidFill>
            </c:spPr>
          </c:dPt>
          <c:dPt>
            <c:idx val="13"/>
            <c:invertIfNegative val="0"/>
            <c:bubble3D val="0"/>
            <c:spPr>
              <a:solidFill>
                <a:schemeClr val="bg1">
                  <a:lumMod val="50000"/>
                </a:schemeClr>
              </a:solidFill>
            </c:spPr>
          </c:dPt>
          <c:dLbls>
            <c:showLegendKey val="0"/>
            <c:showVal val="1"/>
            <c:showCatName val="0"/>
            <c:showSerName val="0"/>
            <c:showPercent val="0"/>
            <c:showBubbleSize val="0"/>
            <c:showLeaderLines val="0"/>
          </c:dLbls>
          <c:cat>
            <c:strRef>
              <c:f>'[2012WildCADIncidents.xlsx]WildCAD Totals'!$E$21:$E$34</c:f>
              <c:strCache>
                <c:ptCount val="14"/>
                <c:pt idx="0">
                  <c:v>BIA</c:v>
                </c:pt>
                <c:pt idx="1">
                  <c:v>RGD</c:v>
                </c:pt>
                <c:pt idx="2">
                  <c:v>SLD</c:v>
                </c:pt>
                <c:pt idx="3">
                  <c:v>KSX</c:v>
                </c:pt>
                <c:pt idx="4">
                  <c:v>PBX</c:v>
                </c:pt>
                <c:pt idx="5">
                  <c:v>DDQ</c:v>
                </c:pt>
                <c:pt idx="6">
                  <c:v>FWS</c:v>
                </c:pt>
                <c:pt idx="7">
                  <c:v>NPS</c:v>
                </c:pt>
                <c:pt idx="8">
                  <c:v>KSS</c:v>
                </c:pt>
                <c:pt idx="9">
                  <c:v>PBS</c:v>
                </c:pt>
                <c:pt idx="10">
                  <c:v>PSF</c:v>
                </c:pt>
                <c:pt idx="11">
                  <c:v>RGF</c:v>
                </c:pt>
                <c:pt idx="12">
                  <c:v>USFS</c:v>
                </c:pt>
                <c:pt idx="13">
                  <c:v>PIDC</c:v>
                </c:pt>
              </c:strCache>
            </c:strRef>
          </c:cat>
          <c:val>
            <c:numRef>
              <c:f>'[2012WildCADIncidents.xlsx]WildCAD Totals'!$F$21:$F$34</c:f>
              <c:numCache>
                <c:formatCode>General</c:formatCode>
                <c:ptCount val="14"/>
                <c:pt idx="0">
                  <c:v>22</c:v>
                </c:pt>
                <c:pt idx="1">
                  <c:v>52</c:v>
                </c:pt>
                <c:pt idx="2">
                  <c:v>7</c:v>
                </c:pt>
                <c:pt idx="3">
                  <c:v>41</c:v>
                </c:pt>
                <c:pt idx="4">
                  <c:v>259</c:v>
                </c:pt>
                <c:pt idx="5">
                  <c:v>7</c:v>
                </c:pt>
                <c:pt idx="6">
                  <c:v>47</c:v>
                </c:pt>
                <c:pt idx="7">
                  <c:v>9</c:v>
                </c:pt>
                <c:pt idx="8">
                  <c:v>1</c:v>
                </c:pt>
                <c:pt idx="9">
                  <c:v>11</c:v>
                </c:pt>
                <c:pt idx="10">
                  <c:v>521</c:v>
                </c:pt>
                <c:pt idx="11">
                  <c:v>55</c:v>
                </c:pt>
                <c:pt idx="12">
                  <c:v>5</c:v>
                </c:pt>
                <c:pt idx="13">
                  <c:v>465</c:v>
                </c:pt>
              </c:numCache>
            </c:numRef>
          </c:val>
        </c:ser>
        <c:dLbls>
          <c:showLegendKey val="0"/>
          <c:showVal val="0"/>
          <c:showCatName val="0"/>
          <c:showSerName val="0"/>
          <c:showPercent val="0"/>
          <c:showBubbleSize val="0"/>
        </c:dLbls>
        <c:gapWidth val="150"/>
        <c:axId val="108572032"/>
        <c:axId val="108573824"/>
      </c:barChart>
      <c:catAx>
        <c:axId val="108572032"/>
        <c:scaling>
          <c:orientation val="minMax"/>
        </c:scaling>
        <c:delete val="0"/>
        <c:axPos val="b"/>
        <c:majorTickMark val="none"/>
        <c:minorTickMark val="none"/>
        <c:tickLblPos val="nextTo"/>
        <c:crossAx val="108573824"/>
        <c:crosses val="autoZero"/>
        <c:auto val="1"/>
        <c:lblAlgn val="ctr"/>
        <c:lblOffset val="100"/>
        <c:noMultiLvlLbl val="0"/>
      </c:catAx>
      <c:valAx>
        <c:axId val="108573824"/>
        <c:scaling>
          <c:logBase val="10"/>
          <c:orientation val="minMax"/>
        </c:scaling>
        <c:delete val="0"/>
        <c:axPos val="l"/>
        <c:majorGridlines/>
        <c:numFmt formatCode="General" sourceLinked="1"/>
        <c:majorTickMark val="none"/>
        <c:minorTickMark val="none"/>
        <c:tickLblPos val="nextTo"/>
        <c:crossAx val="108572032"/>
        <c:crosses val="autoZero"/>
        <c:crossBetween val="between"/>
      </c:valAx>
    </c:plotArea>
    <c:plotVisOnly val="1"/>
    <c:dispBlanksAs val="gap"/>
    <c:showDLblsOverMax val="0"/>
  </c:chart>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Overhead Requests Out of Zone</a:t>
            </a:r>
          </a:p>
        </c:rich>
      </c:tx>
      <c:layout>
        <c:manualLayout>
          <c:xMode val="edge"/>
          <c:yMode val="edge"/>
          <c:x val="0.24873622047244096"/>
          <c:y val="2.7777777777777776E-2"/>
        </c:manualLayout>
      </c:layout>
      <c:overlay val="0"/>
    </c:title>
    <c:autoTitleDeleted val="0"/>
    <c:plotArea>
      <c:layout/>
      <c:pieChart>
        <c:varyColors val="1"/>
        <c:ser>
          <c:idx val="0"/>
          <c:order val="0"/>
          <c:dPt>
            <c:idx val="7"/>
            <c:bubble3D val="0"/>
            <c:spPr>
              <a:solidFill>
                <a:schemeClr val="accent2">
                  <a:lumMod val="75000"/>
                </a:schemeClr>
              </a:solidFill>
            </c:spPr>
          </c:dPt>
          <c:dLbls>
            <c:showLegendKey val="0"/>
            <c:showVal val="0"/>
            <c:showCatName val="1"/>
            <c:showSerName val="0"/>
            <c:showPercent val="1"/>
            <c:showBubbleSize val="0"/>
            <c:showLeaderLines val="1"/>
          </c:dLbls>
          <c:cat>
            <c:strRef>
              <c:f>[OH_EQ_CRWS_Counts_TABLES.xlsx]OH_IZ_OZ_Counts!$A$263:$A$266,[OH_EQ_CRWS_Counts_TABLES.xlsx]OH_IZ_OZ_Counts!$A$267,[OH_EQ_CRWS_Counts_TABLES.xlsx]OH_IZ_OZ_Counts!$A$268:$A$269,[OH_EQ_CRWS_Counts_TABLES.xlsx]OH_IZ_OZ_Counts!$A$270:$A$272</c:f>
              <c:strCache>
                <c:ptCount val="10"/>
                <c:pt idx="0">
                  <c:v>USFS</c:v>
                </c:pt>
                <c:pt idx="1">
                  <c:v>KSS/KSX</c:v>
                </c:pt>
                <c:pt idx="2">
                  <c:v>BLM</c:v>
                </c:pt>
                <c:pt idx="3">
                  <c:v>FWS</c:v>
                </c:pt>
                <c:pt idx="4">
                  <c:v>BIA</c:v>
                </c:pt>
                <c:pt idx="5">
                  <c:v>State</c:v>
                </c:pt>
                <c:pt idx="6">
                  <c:v>NWS</c:v>
                </c:pt>
                <c:pt idx="7">
                  <c:v>CNTY</c:v>
                </c:pt>
                <c:pt idx="8">
                  <c:v>UTF</c:v>
                </c:pt>
                <c:pt idx="9">
                  <c:v>CX</c:v>
                </c:pt>
              </c:strCache>
            </c:strRef>
          </c:cat>
          <c:val>
            <c:numRef>
              <c:f>[OH_EQ_CRWS_Counts_TABLES.xlsx]OH_IZ_OZ_Counts!$B$263:$B$266,[OH_EQ_CRWS_Counts_TABLES.xlsx]OH_IZ_OZ_Counts!$B$267,[OH_EQ_CRWS_Counts_TABLES.xlsx]OH_IZ_OZ_Counts!$B$268:$B$269,[OH_EQ_CRWS_Counts_TABLES.xlsx]OH_IZ_OZ_Counts!$B$270:$B$272</c:f>
              <c:numCache>
                <c:formatCode>General</c:formatCode>
                <c:ptCount val="10"/>
                <c:pt idx="0">
                  <c:v>135</c:v>
                </c:pt>
                <c:pt idx="1">
                  <c:v>6</c:v>
                </c:pt>
                <c:pt idx="2">
                  <c:v>34</c:v>
                </c:pt>
                <c:pt idx="3">
                  <c:v>30</c:v>
                </c:pt>
                <c:pt idx="4">
                  <c:v>10</c:v>
                </c:pt>
                <c:pt idx="5">
                  <c:v>28</c:v>
                </c:pt>
                <c:pt idx="6">
                  <c:v>1</c:v>
                </c:pt>
                <c:pt idx="7">
                  <c:v>553</c:v>
                </c:pt>
                <c:pt idx="8">
                  <c:v>49</c:v>
                </c:pt>
                <c:pt idx="9">
                  <c:v>21</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5"/>
    </mc:Choice>
    <mc:Fallback>
      <c:style val="45"/>
    </mc:Fallback>
  </mc:AlternateContent>
  <c:clrMapOvr bg1="lt1" tx1="dk1" bg2="lt2" tx2="dk2" accent1="accent1" accent2="accent2" accent3="accent3" accent4="accent4" accent5="accent5" accent6="accent6" hlink="hlink" folHlink="folHlink"/>
  <c:chart>
    <c:title>
      <c:tx>
        <c:rich>
          <a:bodyPr/>
          <a:lstStyle/>
          <a:p>
            <a:pPr>
              <a:defRPr/>
            </a:pPr>
            <a:r>
              <a:rPr lang="en-US"/>
              <a:t>Crew Requests In Zone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[OH_EQ_CRWS_Counts_TABLES.xlsx]CREWS_COUNTS!$A$107:$A$114</c:f>
              <c:strCache>
                <c:ptCount val="8"/>
                <c:pt idx="0">
                  <c:v>USFS</c:v>
                </c:pt>
                <c:pt idx="1">
                  <c:v>BLM</c:v>
                </c:pt>
                <c:pt idx="2">
                  <c:v>FWS</c:v>
                </c:pt>
                <c:pt idx="3">
                  <c:v>DDQ</c:v>
                </c:pt>
                <c:pt idx="4">
                  <c:v>BIA</c:v>
                </c:pt>
                <c:pt idx="5">
                  <c:v>NPS</c:v>
                </c:pt>
                <c:pt idx="6">
                  <c:v>STATE</c:v>
                </c:pt>
                <c:pt idx="7">
                  <c:v>CNTY</c:v>
                </c:pt>
              </c:strCache>
            </c:strRef>
          </c:cat>
          <c:val>
            <c:numRef>
              <c:f>[OH_EQ_CRWS_Counts_TABLES.xlsx]CREWS_COUNTS!$B$107:$B$114</c:f>
              <c:numCache>
                <c:formatCode>General</c:formatCode>
                <c:ptCount val="8"/>
                <c:pt idx="0">
                  <c:v>61</c:v>
                </c:pt>
                <c:pt idx="1">
                  <c:v>1</c:v>
                </c:pt>
                <c:pt idx="2">
                  <c:v>2</c:v>
                </c:pt>
                <c:pt idx="3">
                  <c:v>1</c:v>
                </c:pt>
                <c:pt idx="4">
                  <c:v>25</c:v>
                </c:pt>
                <c:pt idx="5">
                  <c:v>2</c:v>
                </c:pt>
                <c:pt idx="6">
                  <c:v>34</c:v>
                </c:pt>
                <c:pt idx="7">
                  <c:v>8</c:v>
                </c:pt>
              </c:numCache>
            </c:numRef>
          </c:val>
        </c:ser>
        <c:dLbls>
          <c:showLegendKey val="0"/>
          <c:showVal val="0"/>
          <c:showCatName val="0"/>
          <c:showSerName val="0"/>
          <c:showPercent val="0"/>
          <c:showBubbleSize val="0"/>
        </c:dLbls>
        <c:gapWidth val="150"/>
        <c:axId val="169741312"/>
        <c:axId val="169743104"/>
      </c:barChart>
      <c:catAx>
        <c:axId val="169741312"/>
        <c:scaling>
          <c:orientation val="minMax"/>
        </c:scaling>
        <c:delete val="0"/>
        <c:axPos val="b"/>
        <c:majorTickMark val="none"/>
        <c:minorTickMark val="none"/>
        <c:tickLblPos val="nextTo"/>
        <c:crossAx val="169743104"/>
        <c:crosses val="autoZero"/>
        <c:auto val="1"/>
        <c:lblAlgn val="ctr"/>
        <c:lblOffset val="100"/>
        <c:noMultiLvlLbl val="0"/>
      </c:catAx>
      <c:valAx>
        <c:axId val="169743104"/>
        <c:scaling>
          <c:orientation val="minMax"/>
        </c:scaling>
        <c:delete val="0"/>
        <c:axPos val="l"/>
        <c:majorGridlines/>
        <c:numFmt formatCode="General" sourceLinked="1"/>
        <c:majorTickMark val="none"/>
        <c:minorTickMark val="none"/>
        <c:tickLblPos val="nextTo"/>
        <c:crossAx val="169741312"/>
        <c:crosses val="autoZero"/>
        <c:crossBetween val="between"/>
      </c:valAx>
    </c:plotArea>
    <c:plotVisOnly val="1"/>
    <c:dispBlanksAs val="gap"/>
    <c:showDLblsOverMax val="0"/>
  </c:chart>
  <c:externalData r:id="rId2">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Crew Requests In Zone</a:t>
            </a:r>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[OH_EQ_CRWS_Counts_TABLES.xlsx]CREWS_COUNTS!$A$107:$A$114</c:f>
              <c:strCache>
                <c:ptCount val="8"/>
                <c:pt idx="0">
                  <c:v>USFS</c:v>
                </c:pt>
                <c:pt idx="1">
                  <c:v>BLM</c:v>
                </c:pt>
                <c:pt idx="2">
                  <c:v>FWS</c:v>
                </c:pt>
                <c:pt idx="3">
                  <c:v>DDQ</c:v>
                </c:pt>
                <c:pt idx="4">
                  <c:v>BIA</c:v>
                </c:pt>
                <c:pt idx="5">
                  <c:v>NPS</c:v>
                </c:pt>
                <c:pt idx="6">
                  <c:v>STATE</c:v>
                </c:pt>
                <c:pt idx="7">
                  <c:v>CNTY</c:v>
                </c:pt>
              </c:strCache>
            </c:strRef>
          </c:cat>
          <c:val>
            <c:numRef>
              <c:f>[OH_EQ_CRWS_Counts_TABLES.xlsx]CREWS_COUNTS!$B$107:$B$114</c:f>
              <c:numCache>
                <c:formatCode>General</c:formatCode>
                <c:ptCount val="8"/>
                <c:pt idx="0">
                  <c:v>61</c:v>
                </c:pt>
                <c:pt idx="1">
                  <c:v>1</c:v>
                </c:pt>
                <c:pt idx="2">
                  <c:v>2</c:v>
                </c:pt>
                <c:pt idx="3">
                  <c:v>1</c:v>
                </c:pt>
                <c:pt idx="4">
                  <c:v>25</c:v>
                </c:pt>
                <c:pt idx="5">
                  <c:v>2</c:v>
                </c:pt>
                <c:pt idx="6">
                  <c:v>34</c:v>
                </c:pt>
                <c:pt idx="7">
                  <c:v>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5"/>
    </mc:Choice>
    <mc:Fallback>
      <c:style val="45"/>
    </mc:Fallback>
  </mc:AlternateContent>
  <c:clrMapOvr bg1="lt1" tx1="dk1" bg2="lt2" tx2="dk2" accent1="accent1" accent2="accent2" accent3="accent3" accent4="accent4" accent5="accent5" accent6="accent6" hlink="hlink" folHlink="folHlink"/>
  <c:chart>
    <c:title>
      <c:tx>
        <c:rich>
          <a:bodyPr/>
          <a:lstStyle/>
          <a:p>
            <a:pPr>
              <a:defRPr/>
            </a:pPr>
            <a:r>
              <a:rPr lang="en-US"/>
              <a:t>Crew Requests</a:t>
            </a:r>
            <a:r>
              <a:rPr lang="en-US" baseline="0"/>
              <a:t> Out of Zone  </a:t>
            </a:r>
            <a:endParaRPr lang="en-US"/>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[OH_EQ_CRWS_Counts_TABLES.xlsx]CREWS_COUNTS!$A$140:$A$146</c:f>
              <c:strCache>
                <c:ptCount val="7"/>
                <c:pt idx="0">
                  <c:v>USFS</c:v>
                </c:pt>
                <c:pt idx="1">
                  <c:v>FWS</c:v>
                </c:pt>
                <c:pt idx="2">
                  <c:v>BIA</c:v>
                </c:pt>
                <c:pt idx="3">
                  <c:v>STATE</c:v>
                </c:pt>
                <c:pt idx="4">
                  <c:v>CNTY</c:v>
                </c:pt>
                <c:pt idx="5">
                  <c:v>UTF</c:v>
                </c:pt>
                <c:pt idx="6">
                  <c:v>CX</c:v>
                </c:pt>
              </c:strCache>
            </c:strRef>
          </c:cat>
          <c:val>
            <c:numRef>
              <c:f>[OH_EQ_CRWS_Counts_TABLES.xlsx]CREWS_COUNTS!$B$140:$B$146</c:f>
              <c:numCache>
                <c:formatCode>General</c:formatCode>
                <c:ptCount val="7"/>
                <c:pt idx="0">
                  <c:v>23</c:v>
                </c:pt>
                <c:pt idx="1">
                  <c:v>2</c:v>
                </c:pt>
                <c:pt idx="2">
                  <c:v>2</c:v>
                </c:pt>
                <c:pt idx="3">
                  <c:v>14</c:v>
                </c:pt>
                <c:pt idx="4">
                  <c:v>6</c:v>
                </c:pt>
                <c:pt idx="5">
                  <c:v>1</c:v>
                </c:pt>
                <c:pt idx="6">
                  <c:v>2</c:v>
                </c:pt>
              </c:numCache>
            </c:numRef>
          </c:val>
        </c:ser>
        <c:dLbls>
          <c:showLegendKey val="0"/>
          <c:showVal val="0"/>
          <c:showCatName val="0"/>
          <c:showSerName val="0"/>
          <c:showPercent val="0"/>
          <c:showBubbleSize val="0"/>
        </c:dLbls>
        <c:gapWidth val="150"/>
        <c:axId val="170057728"/>
        <c:axId val="170059264"/>
      </c:barChart>
      <c:catAx>
        <c:axId val="170057728"/>
        <c:scaling>
          <c:orientation val="minMax"/>
        </c:scaling>
        <c:delete val="0"/>
        <c:axPos val="b"/>
        <c:majorTickMark val="none"/>
        <c:minorTickMark val="none"/>
        <c:tickLblPos val="nextTo"/>
        <c:crossAx val="170059264"/>
        <c:crosses val="autoZero"/>
        <c:auto val="1"/>
        <c:lblAlgn val="ctr"/>
        <c:lblOffset val="100"/>
        <c:noMultiLvlLbl val="0"/>
      </c:catAx>
      <c:valAx>
        <c:axId val="170059264"/>
        <c:scaling>
          <c:orientation val="minMax"/>
        </c:scaling>
        <c:delete val="0"/>
        <c:axPos val="l"/>
        <c:majorGridlines/>
        <c:numFmt formatCode="General" sourceLinked="1"/>
        <c:majorTickMark val="none"/>
        <c:minorTickMark val="none"/>
        <c:tickLblPos val="nextTo"/>
        <c:crossAx val="170057728"/>
        <c:crosses val="autoZero"/>
        <c:crossBetween val="between"/>
      </c:valAx>
    </c:plotArea>
    <c:plotVisOnly val="1"/>
    <c:dispBlanksAs val="gap"/>
    <c:showDLblsOverMax val="0"/>
  </c:chart>
  <c:externalData r:id="rId2">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Crew</a:t>
            </a:r>
            <a:r>
              <a:rPr lang="en-US" baseline="0"/>
              <a:t> </a:t>
            </a:r>
            <a:r>
              <a:rPr lang="en-US"/>
              <a:t>Requests Out of Zone </a:t>
            </a:r>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[OH_EQ_CRWS_Counts_TABLES.xlsx]CREWS_COUNTS!$A$140:$A$146</c:f>
              <c:strCache>
                <c:ptCount val="7"/>
                <c:pt idx="0">
                  <c:v>USFS</c:v>
                </c:pt>
                <c:pt idx="1">
                  <c:v>FWS</c:v>
                </c:pt>
                <c:pt idx="2">
                  <c:v>BIA</c:v>
                </c:pt>
                <c:pt idx="3">
                  <c:v>STATE</c:v>
                </c:pt>
                <c:pt idx="4">
                  <c:v>CNTY</c:v>
                </c:pt>
                <c:pt idx="5">
                  <c:v>UTF</c:v>
                </c:pt>
                <c:pt idx="6">
                  <c:v>CX</c:v>
                </c:pt>
              </c:strCache>
            </c:strRef>
          </c:cat>
          <c:val>
            <c:numRef>
              <c:f>[OH_EQ_CRWS_Counts_TABLES.xlsx]CREWS_COUNTS!$B$140:$B$146</c:f>
              <c:numCache>
                <c:formatCode>General</c:formatCode>
                <c:ptCount val="7"/>
                <c:pt idx="0">
                  <c:v>23</c:v>
                </c:pt>
                <c:pt idx="1">
                  <c:v>2</c:v>
                </c:pt>
                <c:pt idx="2">
                  <c:v>2</c:v>
                </c:pt>
                <c:pt idx="3">
                  <c:v>14</c:v>
                </c:pt>
                <c:pt idx="4">
                  <c:v>6</c:v>
                </c:pt>
                <c:pt idx="5">
                  <c:v>1</c:v>
                </c:pt>
                <c:pt idx="6">
                  <c:v>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8"/>
    </mc:Choice>
    <mc:Fallback>
      <c:style val="48"/>
    </mc:Fallback>
  </mc:AlternateContent>
  <c:clrMapOvr bg1="lt1" tx1="dk1" bg2="lt2" tx2="dk2" accent1="accent1" accent2="accent2" accent3="accent3" accent4="accent4" accent5="accent5" accent6="accent6" hlink="hlink" folHlink="folHlink"/>
  <c:chart>
    <c:title>
      <c:tx>
        <c:rich>
          <a:bodyPr/>
          <a:lstStyle/>
          <a:p>
            <a:pPr>
              <a:defRPr/>
            </a:pPr>
            <a:r>
              <a:rPr lang="en-US"/>
              <a:t>Engine Requests In Zone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[OH_EQ_CRWS_Counts_TABLES.xlsx]EQ_IZ_OZ_Counts!$A$121:$A$130</c:f>
              <c:strCache>
                <c:ptCount val="10"/>
                <c:pt idx="0">
                  <c:v>USFS</c:v>
                </c:pt>
                <c:pt idx="1">
                  <c:v>KSS/KSX</c:v>
                </c:pt>
                <c:pt idx="2">
                  <c:v>BLM</c:v>
                </c:pt>
                <c:pt idx="3">
                  <c:v>FWS</c:v>
                </c:pt>
                <c:pt idx="4">
                  <c:v>BIA</c:v>
                </c:pt>
                <c:pt idx="5">
                  <c:v>NPS</c:v>
                </c:pt>
                <c:pt idx="6">
                  <c:v>STATE</c:v>
                </c:pt>
                <c:pt idx="7">
                  <c:v>Contract</c:v>
                </c:pt>
                <c:pt idx="8">
                  <c:v>CNTY</c:v>
                </c:pt>
                <c:pt idx="9">
                  <c:v>UTF</c:v>
                </c:pt>
              </c:strCache>
            </c:strRef>
          </c:cat>
          <c:val>
            <c:numRef>
              <c:f>[OH_EQ_CRWS_Counts_TABLES.xlsx]EQ_IZ_OZ_Counts!$B$121:$B$130</c:f>
              <c:numCache>
                <c:formatCode>General</c:formatCode>
                <c:ptCount val="10"/>
                <c:pt idx="0">
                  <c:v>67</c:v>
                </c:pt>
                <c:pt idx="1">
                  <c:v>1</c:v>
                </c:pt>
                <c:pt idx="2">
                  <c:v>11</c:v>
                </c:pt>
                <c:pt idx="3">
                  <c:v>4</c:v>
                </c:pt>
                <c:pt idx="4">
                  <c:v>3</c:v>
                </c:pt>
                <c:pt idx="5">
                  <c:v>3</c:v>
                </c:pt>
                <c:pt idx="6">
                  <c:v>9</c:v>
                </c:pt>
                <c:pt idx="7">
                  <c:v>33</c:v>
                </c:pt>
                <c:pt idx="8">
                  <c:v>117</c:v>
                </c:pt>
                <c:pt idx="9">
                  <c:v>5</c:v>
                </c:pt>
              </c:numCache>
            </c:numRef>
          </c:val>
        </c:ser>
        <c:dLbls>
          <c:showLegendKey val="0"/>
          <c:showVal val="0"/>
          <c:showCatName val="0"/>
          <c:showSerName val="0"/>
          <c:showPercent val="0"/>
          <c:showBubbleSize val="0"/>
        </c:dLbls>
        <c:gapWidth val="150"/>
        <c:axId val="170511360"/>
        <c:axId val="170513152"/>
      </c:barChart>
      <c:catAx>
        <c:axId val="170511360"/>
        <c:scaling>
          <c:orientation val="minMax"/>
        </c:scaling>
        <c:delete val="0"/>
        <c:axPos val="b"/>
        <c:majorTickMark val="none"/>
        <c:minorTickMark val="none"/>
        <c:tickLblPos val="nextTo"/>
        <c:crossAx val="170513152"/>
        <c:crosses val="autoZero"/>
        <c:auto val="1"/>
        <c:lblAlgn val="ctr"/>
        <c:lblOffset val="100"/>
        <c:noMultiLvlLbl val="0"/>
      </c:catAx>
      <c:valAx>
        <c:axId val="170513152"/>
        <c:scaling>
          <c:orientation val="minMax"/>
        </c:scaling>
        <c:delete val="0"/>
        <c:axPos val="l"/>
        <c:majorGridlines/>
        <c:numFmt formatCode="General" sourceLinked="1"/>
        <c:majorTickMark val="none"/>
        <c:minorTickMark val="none"/>
        <c:tickLblPos val="nextTo"/>
        <c:crossAx val="170511360"/>
        <c:crosses val="autoZero"/>
        <c:crossBetween val="between"/>
      </c:valAx>
    </c:plotArea>
    <c:plotVisOnly val="1"/>
    <c:dispBlanksAs val="gap"/>
    <c:showDLblsOverMax val="0"/>
  </c:chart>
  <c:externalData r:id="rId2">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Engine</a:t>
            </a:r>
            <a:r>
              <a:rPr lang="en-US" baseline="0"/>
              <a:t> Requests In Zone</a:t>
            </a:r>
            <a:endParaRPr lang="en-US"/>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[OH_EQ_CRWS_Counts_TABLES.xlsx]EQ_IZ_OZ_Counts!$A$135:$A$144</c:f>
              <c:strCache>
                <c:ptCount val="10"/>
                <c:pt idx="0">
                  <c:v>USFS</c:v>
                </c:pt>
                <c:pt idx="1">
                  <c:v>KSS/KSX</c:v>
                </c:pt>
                <c:pt idx="2">
                  <c:v>BLM</c:v>
                </c:pt>
                <c:pt idx="3">
                  <c:v>FWS</c:v>
                </c:pt>
                <c:pt idx="4">
                  <c:v>BIA</c:v>
                </c:pt>
                <c:pt idx="5">
                  <c:v>STATE</c:v>
                </c:pt>
                <c:pt idx="6">
                  <c:v>CONTRACT</c:v>
                </c:pt>
                <c:pt idx="7">
                  <c:v>CNTY</c:v>
                </c:pt>
                <c:pt idx="8">
                  <c:v>UTF</c:v>
                </c:pt>
                <c:pt idx="9">
                  <c:v>CX</c:v>
                </c:pt>
              </c:strCache>
            </c:strRef>
          </c:cat>
          <c:val>
            <c:numRef>
              <c:f>[OH_EQ_CRWS_Counts_TABLES.xlsx]EQ_IZ_OZ_Counts!$B$135:$B$144</c:f>
              <c:numCache>
                <c:formatCode>General</c:formatCode>
                <c:ptCount val="10"/>
                <c:pt idx="0">
                  <c:v>25</c:v>
                </c:pt>
                <c:pt idx="1">
                  <c:v>2</c:v>
                </c:pt>
                <c:pt idx="2">
                  <c:v>1</c:v>
                </c:pt>
                <c:pt idx="3">
                  <c:v>2</c:v>
                </c:pt>
                <c:pt idx="4">
                  <c:v>1</c:v>
                </c:pt>
                <c:pt idx="5">
                  <c:v>13</c:v>
                </c:pt>
                <c:pt idx="6">
                  <c:v>4</c:v>
                </c:pt>
                <c:pt idx="7">
                  <c:v>152</c:v>
                </c:pt>
                <c:pt idx="8">
                  <c:v>2</c:v>
                </c:pt>
                <c:pt idx="9">
                  <c:v>7</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8"/>
    </mc:Choice>
    <mc:Fallback>
      <c:style val="48"/>
    </mc:Fallback>
  </mc:AlternateContent>
  <c:clrMapOvr bg1="lt1" tx1="dk1" bg2="lt2" tx2="dk2" accent1="accent1" accent2="accent2" accent3="accent3" accent4="accent4" accent5="accent5" accent6="accent6" hlink="hlink" folHlink="folHlink"/>
  <c:chart>
    <c:title>
      <c:tx>
        <c:rich>
          <a:bodyPr/>
          <a:lstStyle/>
          <a:p>
            <a:pPr>
              <a:defRPr/>
            </a:pPr>
            <a:r>
              <a:rPr lang="en-US"/>
              <a:t>Engine Request Out of Zone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[OH_EQ_CRWS_Counts_TABLES.xlsx]EQ_IZ_OZ_Counts!$A$135:$A$144</c:f>
              <c:strCache>
                <c:ptCount val="10"/>
                <c:pt idx="0">
                  <c:v>USFS</c:v>
                </c:pt>
                <c:pt idx="1">
                  <c:v>KSS/KSX</c:v>
                </c:pt>
                <c:pt idx="2">
                  <c:v>BLM</c:v>
                </c:pt>
                <c:pt idx="3">
                  <c:v>FWS</c:v>
                </c:pt>
                <c:pt idx="4">
                  <c:v>BIA</c:v>
                </c:pt>
                <c:pt idx="5">
                  <c:v>STATE</c:v>
                </c:pt>
                <c:pt idx="6">
                  <c:v>CONTRACT</c:v>
                </c:pt>
                <c:pt idx="7">
                  <c:v>CNTY</c:v>
                </c:pt>
                <c:pt idx="8">
                  <c:v>UTF</c:v>
                </c:pt>
                <c:pt idx="9">
                  <c:v>CX</c:v>
                </c:pt>
              </c:strCache>
            </c:strRef>
          </c:cat>
          <c:val>
            <c:numRef>
              <c:f>[OH_EQ_CRWS_Counts_TABLES.xlsx]EQ_IZ_OZ_Counts!$B$135:$B$144</c:f>
              <c:numCache>
                <c:formatCode>General</c:formatCode>
                <c:ptCount val="10"/>
                <c:pt idx="0">
                  <c:v>25</c:v>
                </c:pt>
                <c:pt idx="1">
                  <c:v>2</c:v>
                </c:pt>
                <c:pt idx="2">
                  <c:v>1</c:v>
                </c:pt>
                <c:pt idx="3">
                  <c:v>2</c:v>
                </c:pt>
                <c:pt idx="4">
                  <c:v>1</c:v>
                </c:pt>
                <c:pt idx="5">
                  <c:v>13</c:v>
                </c:pt>
                <c:pt idx="6">
                  <c:v>4</c:v>
                </c:pt>
                <c:pt idx="7">
                  <c:v>152</c:v>
                </c:pt>
                <c:pt idx="8">
                  <c:v>2</c:v>
                </c:pt>
                <c:pt idx="9">
                  <c:v>7</c:v>
                </c:pt>
              </c:numCache>
            </c:numRef>
          </c:val>
        </c:ser>
        <c:dLbls>
          <c:showLegendKey val="0"/>
          <c:showVal val="0"/>
          <c:showCatName val="0"/>
          <c:showSerName val="0"/>
          <c:showPercent val="0"/>
          <c:showBubbleSize val="0"/>
        </c:dLbls>
        <c:gapWidth val="150"/>
        <c:axId val="170647552"/>
        <c:axId val="170649088"/>
      </c:barChart>
      <c:catAx>
        <c:axId val="170647552"/>
        <c:scaling>
          <c:orientation val="minMax"/>
        </c:scaling>
        <c:delete val="0"/>
        <c:axPos val="b"/>
        <c:majorTickMark val="none"/>
        <c:minorTickMark val="none"/>
        <c:tickLblPos val="nextTo"/>
        <c:crossAx val="170649088"/>
        <c:crosses val="autoZero"/>
        <c:auto val="1"/>
        <c:lblAlgn val="ctr"/>
        <c:lblOffset val="100"/>
        <c:noMultiLvlLbl val="0"/>
      </c:catAx>
      <c:valAx>
        <c:axId val="170649088"/>
        <c:scaling>
          <c:orientation val="minMax"/>
        </c:scaling>
        <c:delete val="0"/>
        <c:axPos val="l"/>
        <c:majorGridlines/>
        <c:numFmt formatCode="General" sourceLinked="1"/>
        <c:majorTickMark val="none"/>
        <c:minorTickMark val="none"/>
        <c:tickLblPos val="nextTo"/>
        <c:crossAx val="170647552"/>
        <c:crosses val="autoZero"/>
        <c:crossBetween val="between"/>
      </c:valAx>
    </c:plotArea>
    <c:plotVisOnly val="1"/>
    <c:dispBlanksAs val="gap"/>
    <c:showDLblsOverMax val="0"/>
  </c:chart>
  <c:externalData r:id="rId2">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Engine</a:t>
            </a:r>
            <a:r>
              <a:rPr lang="en-US" baseline="0"/>
              <a:t> Request Out of Zone</a:t>
            </a:r>
            <a:endParaRPr lang="en-US"/>
          </a:p>
        </c:rich>
      </c:tx>
      <c:layout/>
      <c:overlay val="0"/>
    </c:title>
    <c:autoTitleDeleted val="0"/>
    <c:plotArea>
      <c:layout/>
      <c:pieChart>
        <c:varyColors val="1"/>
        <c:ser>
          <c:idx val="0"/>
          <c:order val="0"/>
          <c:dLbls>
            <c:showLegendKey val="0"/>
            <c:showVal val="0"/>
            <c:showCatName val="1"/>
            <c:showSerName val="0"/>
            <c:showPercent val="1"/>
            <c:showBubbleSize val="0"/>
            <c:showLeaderLines val="1"/>
          </c:dLbls>
          <c:cat>
            <c:strRef>
              <c:f>[OH_EQ_CRWS_Counts_TABLES.xlsx]EQ_IZ_OZ_Counts!$A$135:$A$144</c:f>
              <c:strCache>
                <c:ptCount val="10"/>
                <c:pt idx="0">
                  <c:v>USFS</c:v>
                </c:pt>
                <c:pt idx="1">
                  <c:v>KSS/KSX</c:v>
                </c:pt>
                <c:pt idx="2">
                  <c:v>BLM</c:v>
                </c:pt>
                <c:pt idx="3">
                  <c:v>FWS</c:v>
                </c:pt>
                <c:pt idx="4">
                  <c:v>BIA</c:v>
                </c:pt>
                <c:pt idx="5">
                  <c:v>STATE</c:v>
                </c:pt>
                <c:pt idx="6">
                  <c:v>CONTRACT</c:v>
                </c:pt>
                <c:pt idx="7">
                  <c:v>CNTY</c:v>
                </c:pt>
                <c:pt idx="8">
                  <c:v>UTF</c:v>
                </c:pt>
                <c:pt idx="9">
                  <c:v>CX</c:v>
                </c:pt>
              </c:strCache>
            </c:strRef>
          </c:cat>
          <c:val>
            <c:numRef>
              <c:f>[OH_EQ_CRWS_Counts_TABLES.xlsx]EQ_IZ_OZ_Counts!$B$135:$B$144</c:f>
              <c:numCache>
                <c:formatCode>General</c:formatCode>
                <c:ptCount val="10"/>
                <c:pt idx="0">
                  <c:v>25</c:v>
                </c:pt>
                <c:pt idx="1">
                  <c:v>2</c:v>
                </c:pt>
                <c:pt idx="2">
                  <c:v>1</c:v>
                </c:pt>
                <c:pt idx="3">
                  <c:v>2</c:v>
                </c:pt>
                <c:pt idx="4">
                  <c:v>1</c:v>
                </c:pt>
                <c:pt idx="5">
                  <c:v>13</c:v>
                </c:pt>
                <c:pt idx="6">
                  <c:v>4</c:v>
                </c:pt>
                <c:pt idx="7">
                  <c:v>152</c:v>
                </c:pt>
                <c:pt idx="8">
                  <c:v>2</c:v>
                </c:pt>
                <c:pt idx="9">
                  <c:v>7</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4"/>
    </mc:Choice>
    <mc:Fallback>
      <c:style val="44"/>
    </mc:Fallback>
  </mc:AlternateContent>
  <c:clrMapOvr bg1="lt1" tx1="dk1" bg2="lt2" tx2="dk2" accent1="accent1" accent2="accent2" accent3="accent3" accent4="accent4" accent5="accent5" accent6="accent6" hlink="hlink" folHlink="folHlink"/>
  <c:chart>
    <c:title>
      <c:tx>
        <c:rich>
          <a:bodyPr/>
          <a:lstStyle/>
          <a:p>
            <a:pPr>
              <a:defRPr/>
            </a:pPr>
            <a:r>
              <a:rPr lang="en-US"/>
              <a:t>Aircraft In Zone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'[Aircraft_Requests.xlsx]Aircraft Totals'!$A$5:$A$20</c:f>
              <c:strCache>
                <c:ptCount val="16"/>
                <c:pt idx="0">
                  <c:v>Air Attack</c:v>
                </c:pt>
                <c:pt idx="1">
                  <c:v>ASM</c:v>
                </c:pt>
                <c:pt idx="2">
                  <c:v>Lead Plane</c:v>
                </c:pt>
                <c:pt idx="3">
                  <c:v>SMKJs</c:v>
                </c:pt>
                <c:pt idx="4">
                  <c:v>Infrared</c:v>
                </c:pt>
                <c:pt idx="5">
                  <c:v>SEATs</c:v>
                </c:pt>
                <c:pt idx="6">
                  <c:v>T1 Air Tanker</c:v>
                </c:pt>
                <c:pt idx="7">
                  <c:v>T2 Air Tanker</c:v>
                </c:pt>
                <c:pt idx="8">
                  <c:v>T1 Helicopter</c:v>
                </c:pt>
                <c:pt idx="9">
                  <c:v>T2 Helicopter</c:v>
                </c:pt>
                <c:pt idx="10">
                  <c:v>T3 Helicopter</c:v>
                </c:pt>
                <c:pt idx="11">
                  <c:v>TFRs</c:v>
                </c:pt>
                <c:pt idx="12">
                  <c:v>Freqs</c:v>
                </c:pt>
                <c:pt idx="13">
                  <c:v>Mobile Retardant</c:v>
                </c:pt>
                <c:pt idx="14">
                  <c:v>CX</c:v>
                </c:pt>
                <c:pt idx="15">
                  <c:v>UTFs</c:v>
                </c:pt>
              </c:strCache>
            </c:strRef>
          </c:cat>
          <c:val>
            <c:numRef>
              <c:f>'[Aircraft_Requests.xlsx]Aircraft Totals'!$G$5:$G$20</c:f>
              <c:numCache>
                <c:formatCode>General</c:formatCode>
                <c:ptCount val="16"/>
                <c:pt idx="0">
                  <c:v>35</c:v>
                </c:pt>
                <c:pt idx="1">
                  <c:v>8</c:v>
                </c:pt>
                <c:pt idx="2">
                  <c:v>17</c:v>
                </c:pt>
                <c:pt idx="3">
                  <c:v>2</c:v>
                </c:pt>
                <c:pt idx="4">
                  <c:v>22</c:v>
                </c:pt>
                <c:pt idx="5">
                  <c:v>68</c:v>
                </c:pt>
                <c:pt idx="6">
                  <c:v>20</c:v>
                </c:pt>
                <c:pt idx="7">
                  <c:v>28</c:v>
                </c:pt>
                <c:pt idx="8">
                  <c:v>16</c:v>
                </c:pt>
                <c:pt idx="9">
                  <c:v>21</c:v>
                </c:pt>
                <c:pt idx="10">
                  <c:v>31</c:v>
                </c:pt>
                <c:pt idx="11">
                  <c:v>20</c:v>
                </c:pt>
                <c:pt idx="12">
                  <c:v>25</c:v>
                </c:pt>
                <c:pt idx="13">
                  <c:v>1</c:v>
                </c:pt>
                <c:pt idx="14">
                  <c:v>45</c:v>
                </c:pt>
                <c:pt idx="15">
                  <c:v>48</c:v>
                </c:pt>
              </c:numCache>
            </c:numRef>
          </c:val>
        </c:ser>
        <c:dLbls>
          <c:showLegendKey val="0"/>
          <c:showVal val="0"/>
          <c:showCatName val="0"/>
          <c:showSerName val="0"/>
          <c:showPercent val="0"/>
          <c:showBubbleSize val="0"/>
        </c:dLbls>
        <c:gapWidth val="150"/>
        <c:axId val="171591936"/>
        <c:axId val="171597824"/>
      </c:barChart>
      <c:catAx>
        <c:axId val="171591936"/>
        <c:scaling>
          <c:orientation val="minMax"/>
        </c:scaling>
        <c:delete val="0"/>
        <c:axPos val="b"/>
        <c:majorTickMark val="none"/>
        <c:minorTickMark val="none"/>
        <c:tickLblPos val="nextTo"/>
        <c:crossAx val="171597824"/>
        <c:crosses val="autoZero"/>
        <c:auto val="1"/>
        <c:lblAlgn val="ctr"/>
        <c:lblOffset val="100"/>
        <c:noMultiLvlLbl val="0"/>
      </c:catAx>
      <c:valAx>
        <c:axId val="171597824"/>
        <c:scaling>
          <c:orientation val="minMax"/>
        </c:scaling>
        <c:delete val="0"/>
        <c:axPos val="l"/>
        <c:majorGridlines/>
        <c:numFmt formatCode="General" sourceLinked="1"/>
        <c:majorTickMark val="none"/>
        <c:minorTickMark val="none"/>
        <c:tickLblPos val="nextTo"/>
        <c:crossAx val="171591936"/>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spPr>
            <a:solidFill>
              <a:srgbClr val="002060"/>
            </a:solidFill>
          </c:spPr>
          <c:invertIfNegative val="0"/>
          <c:dLbls>
            <c:showLegendKey val="0"/>
            <c:showVal val="1"/>
            <c:showCatName val="0"/>
            <c:showSerName val="0"/>
            <c:showPercent val="0"/>
            <c:showBubbleSize val="0"/>
            <c:showLeaderLines val="0"/>
          </c:dLbls>
          <c:cat>
            <c:strRef>
              <c:f>'[2012WildCADIncidents.xlsx]WildCAD Totals'!$E$99:$E$104,'[2012WildCADIncidents.xlsx]WildCAD Totals'!$E$107:$E$113,'[2012WildCADIncidents.xlsx]WildCAD Totals'!$E$115:$E$121,'[2012WildCADIncidents.xlsx]WildCAD Totals'!$E$123:$E$125</c:f>
              <c:strCache>
                <c:ptCount val="23"/>
                <c:pt idx="0">
                  <c:v>Baca Cnty</c:v>
                </c:pt>
                <c:pt idx="1">
                  <c:v>Bent Cnty</c:v>
                </c:pt>
                <c:pt idx="2">
                  <c:v>Chaffee Cnty</c:v>
                </c:pt>
                <c:pt idx="3">
                  <c:v>Conejos Cnty</c:v>
                </c:pt>
                <c:pt idx="4">
                  <c:v>Costilla Cnty</c:v>
                </c:pt>
                <c:pt idx="5">
                  <c:v>Custer Cnty</c:v>
                </c:pt>
                <c:pt idx="6">
                  <c:v>Denver Cnty</c:v>
                </c:pt>
                <c:pt idx="7">
                  <c:v>Douglas Cnty</c:v>
                </c:pt>
                <c:pt idx="8">
                  <c:v>Elbert Cnty</c:v>
                </c:pt>
                <c:pt idx="9">
                  <c:v>El Paso Cnty</c:v>
                </c:pt>
                <c:pt idx="10">
                  <c:v>Fremont Cnty</c:v>
                </c:pt>
                <c:pt idx="11">
                  <c:v>Huerfano Cnty</c:v>
                </c:pt>
                <c:pt idx="12">
                  <c:v>Jefferson Cnty</c:v>
                </c:pt>
                <c:pt idx="13">
                  <c:v>Lincoln Cnty</c:v>
                </c:pt>
                <c:pt idx="14">
                  <c:v>Lake Cnty</c:v>
                </c:pt>
                <c:pt idx="15">
                  <c:v>Las Animas Cnty</c:v>
                </c:pt>
                <c:pt idx="16">
                  <c:v>Mineral Cnty</c:v>
                </c:pt>
                <c:pt idx="17">
                  <c:v>Otero Cnty</c:v>
                </c:pt>
                <c:pt idx="18">
                  <c:v>Park Cnty</c:v>
                </c:pt>
                <c:pt idx="19">
                  <c:v>Pueblo Cnty</c:v>
                </c:pt>
                <c:pt idx="20">
                  <c:v>Rio Grande Cnty</c:v>
                </c:pt>
                <c:pt idx="21">
                  <c:v>Saguache Cnty</c:v>
                </c:pt>
                <c:pt idx="22">
                  <c:v>Teller Cnty</c:v>
                </c:pt>
              </c:strCache>
            </c:strRef>
          </c:cat>
          <c:val>
            <c:numRef>
              <c:f>'[2012WildCADIncidents.xlsx]WildCAD Totals'!$F$99:$F$104,'[2012WildCADIncidents.xlsx]WildCAD Totals'!$F$107:$F$113,'[2012WildCADIncidents.xlsx]WildCAD Totals'!$F$115:$F$121,'[2012WildCADIncidents.xlsx]WildCAD Totals'!$F$123:$F$125</c:f>
              <c:numCache>
                <c:formatCode>General</c:formatCode>
                <c:ptCount val="23"/>
                <c:pt idx="0">
                  <c:v>6</c:v>
                </c:pt>
                <c:pt idx="1">
                  <c:v>1</c:v>
                </c:pt>
                <c:pt idx="2">
                  <c:v>19</c:v>
                </c:pt>
                <c:pt idx="3">
                  <c:v>1</c:v>
                </c:pt>
                <c:pt idx="4">
                  <c:v>1</c:v>
                </c:pt>
                <c:pt idx="5">
                  <c:v>10</c:v>
                </c:pt>
                <c:pt idx="6">
                  <c:v>2</c:v>
                </c:pt>
                <c:pt idx="7">
                  <c:v>8</c:v>
                </c:pt>
                <c:pt idx="8">
                  <c:v>1</c:v>
                </c:pt>
                <c:pt idx="9">
                  <c:v>46</c:v>
                </c:pt>
                <c:pt idx="10">
                  <c:v>15</c:v>
                </c:pt>
                <c:pt idx="11">
                  <c:v>1</c:v>
                </c:pt>
                <c:pt idx="12">
                  <c:v>26</c:v>
                </c:pt>
                <c:pt idx="13">
                  <c:v>2</c:v>
                </c:pt>
                <c:pt idx="14">
                  <c:v>4</c:v>
                </c:pt>
                <c:pt idx="15">
                  <c:v>14</c:v>
                </c:pt>
                <c:pt idx="16">
                  <c:v>1</c:v>
                </c:pt>
                <c:pt idx="17">
                  <c:v>2</c:v>
                </c:pt>
                <c:pt idx="18">
                  <c:v>50</c:v>
                </c:pt>
                <c:pt idx="19">
                  <c:v>7</c:v>
                </c:pt>
                <c:pt idx="20">
                  <c:v>7</c:v>
                </c:pt>
                <c:pt idx="21">
                  <c:v>5</c:v>
                </c:pt>
                <c:pt idx="22">
                  <c:v>30</c:v>
                </c:pt>
              </c:numCache>
            </c:numRef>
          </c:val>
        </c:ser>
        <c:dLbls>
          <c:showLegendKey val="0"/>
          <c:showVal val="0"/>
          <c:showCatName val="0"/>
          <c:showSerName val="0"/>
          <c:showPercent val="0"/>
          <c:showBubbleSize val="0"/>
        </c:dLbls>
        <c:gapWidth val="150"/>
        <c:axId val="108611456"/>
        <c:axId val="108612992"/>
      </c:barChart>
      <c:catAx>
        <c:axId val="108611456"/>
        <c:scaling>
          <c:orientation val="minMax"/>
        </c:scaling>
        <c:delete val="0"/>
        <c:axPos val="b"/>
        <c:majorTickMark val="out"/>
        <c:minorTickMark val="none"/>
        <c:tickLblPos val="nextTo"/>
        <c:crossAx val="108612992"/>
        <c:crosses val="autoZero"/>
        <c:auto val="1"/>
        <c:lblAlgn val="ctr"/>
        <c:lblOffset val="100"/>
        <c:noMultiLvlLbl val="0"/>
      </c:catAx>
      <c:valAx>
        <c:axId val="108612992"/>
        <c:scaling>
          <c:orientation val="minMax"/>
        </c:scaling>
        <c:delete val="0"/>
        <c:axPos val="l"/>
        <c:majorGridlines/>
        <c:numFmt formatCode="General" sourceLinked="1"/>
        <c:majorTickMark val="out"/>
        <c:minorTickMark val="none"/>
        <c:tickLblPos val="nextTo"/>
        <c:crossAx val="108611456"/>
        <c:crosses val="autoZero"/>
        <c:crossBetween val="between"/>
      </c:valAx>
    </c:plotArea>
    <c:plotVisOnly val="1"/>
    <c:dispBlanksAs val="gap"/>
    <c:showDLblsOverMax val="0"/>
  </c:chart>
  <c:externalData r:id="rId2">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IN Zone -Requests by Agency</a:t>
            </a:r>
          </a:p>
        </c:rich>
      </c:tx>
      <c:layout/>
      <c:overlay val="0"/>
    </c:title>
    <c:autoTitleDeleted val="0"/>
    <c:plotArea>
      <c:layout/>
      <c:pieChart>
        <c:varyColors val="1"/>
        <c:ser>
          <c:idx val="0"/>
          <c:order val="0"/>
          <c:tx>
            <c:strRef>
              <c:f>'[Aircraft_Requests.xlsx]Aircraft Totals'!$C$44</c:f>
              <c:strCache>
                <c:ptCount val="1"/>
                <c:pt idx="0">
                  <c:v>IN Zone</c:v>
                </c:pt>
              </c:strCache>
            </c:strRef>
          </c:tx>
          <c:dLbls>
            <c:showLegendKey val="0"/>
            <c:showVal val="0"/>
            <c:showCatName val="1"/>
            <c:showSerName val="0"/>
            <c:showPercent val="1"/>
            <c:showBubbleSize val="0"/>
            <c:showLeaderLines val="1"/>
          </c:dLbls>
          <c:cat>
            <c:strRef>
              <c:f>'[Aircraft_Requests.xlsx]Aircraft Totals'!$A$45:$A$50</c:f>
              <c:strCache>
                <c:ptCount val="6"/>
                <c:pt idx="0">
                  <c:v>USFS</c:v>
                </c:pt>
                <c:pt idx="1">
                  <c:v>BLM</c:v>
                </c:pt>
                <c:pt idx="2">
                  <c:v>STATE</c:v>
                </c:pt>
                <c:pt idx="3">
                  <c:v>CNTY</c:v>
                </c:pt>
                <c:pt idx="4">
                  <c:v>BIA</c:v>
                </c:pt>
                <c:pt idx="5">
                  <c:v>NPS</c:v>
                </c:pt>
              </c:strCache>
            </c:strRef>
          </c:cat>
          <c:val>
            <c:numRef>
              <c:f>'[Aircraft_Requests.xlsx]Aircraft Totals'!$C$45:$C$50</c:f>
              <c:numCache>
                <c:formatCode>General</c:formatCode>
                <c:ptCount val="6"/>
                <c:pt idx="0">
                  <c:v>323</c:v>
                </c:pt>
                <c:pt idx="1">
                  <c:v>16</c:v>
                </c:pt>
                <c:pt idx="3">
                  <c:v>68</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3"/>
    </mc:Choice>
    <mc:Fallback>
      <c:style val="43"/>
    </mc:Fallback>
  </mc:AlternateContent>
  <c:clrMapOvr bg1="lt1" tx1="dk1" bg2="lt2" tx2="dk2" accent1="accent1" accent2="accent2" accent3="accent3" accent4="accent4" accent5="accent5" accent6="accent6" hlink="hlink" folHlink="folHlink"/>
  <c:chart>
    <c:title>
      <c:tx>
        <c:rich>
          <a:bodyPr/>
          <a:lstStyle/>
          <a:p>
            <a:pPr>
              <a:defRPr/>
            </a:pPr>
            <a:r>
              <a:rPr lang="en-US"/>
              <a:t>Aircraft Out of Zone</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'[Aircraft_Requests.xlsx]Aircraft Totals'!$A$26:$A$37</c:f>
              <c:strCache>
                <c:ptCount val="12"/>
                <c:pt idx="0">
                  <c:v>Air Attack</c:v>
                </c:pt>
                <c:pt idx="1">
                  <c:v>ASM</c:v>
                </c:pt>
                <c:pt idx="2">
                  <c:v>Lead Plane</c:v>
                </c:pt>
                <c:pt idx="3">
                  <c:v>SEATs</c:v>
                </c:pt>
                <c:pt idx="4">
                  <c:v>T1 Air Tanker</c:v>
                </c:pt>
                <c:pt idx="5">
                  <c:v>T2 Air Tanker</c:v>
                </c:pt>
                <c:pt idx="6">
                  <c:v>T1 Helicopter</c:v>
                </c:pt>
                <c:pt idx="7">
                  <c:v>T2 Helicopter</c:v>
                </c:pt>
                <c:pt idx="8">
                  <c:v>T3 Helicopter</c:v>
                </c:pt>
                <c:pt idx="9">
                  <c:v>CX</c:v>
                </c:pt>
                <c:pt idx="10">
                  <c:v>UTFs</c:v>
                </c:pt>
                <c:pt idx="11">
                  <c:v>Overhead</c:v>
                </c:pt>
              </c:strCache>
            </c:strRef>
          </c:cat>
          <c:val>
            <c:numRef>
              <c:f>'[Aircraft_Requests.xlsx]Aircraft Totals'!$H$26:$H$37</c:f>
              <c:numCache>
                <c:formatCode>General</c:formatCode>
                <c:ptCount val="12"/>
                <c:pt idx="0">
                  <c:v>5</c:v>
                </c:pt>
                <c:pt idx="1">
                  <c:v>1</c:v>
                </c:pt>
                <c:pt idx="2">
                  <c:v>2</c:v>
                </c:pt>
                <c:pt idx="3">
                  <c:v>8</c:v>
                </c:pt>
                <c:pt idx="4">
                  <c:v>2</c:v>
                </c:pt>
                <c:pt idx="5">
                  <c:v>4</c:v>
                </c:pt>
                <c:pt idx="6">
                  <c:v>4</c:v>
                </c:pt>
                <c:pt idx="7">
                  <c:v>3</c:v>
                </c:pt>
                <c:pt idx="8">
                  <c:v>5</c:v>
                </c:pt>
                <c:pt idx="9">
                  <c:v>6</c:v>
                </c:pt>
                <c:pt idx="10">
                  <c:v>3</c:v>
                </c:pt>
                <c:pt idx="11">
                  <c:v>21</c:v>
                </c:pt>
              </c:numCache>
            </c:numRef>
          </c:val>
        </c:ser>
        <c:dLbls>
          <c:showLegendKey val="0"/>
          <c:showVal val="0"/>
          <c:showCatName val="0"/>
          <c:showSerName val="0"/>
          <c:showPercent val="0"/>
          <c:showBubbleSize val="0"/>
        </c:dLbls>
        <c:gapWidth val="150"/>
        <c:axId val="171195776"/>
        <c:axId val="171463808"/>
      </c:barChart>
      <c:catAx>
        <c:axId val="171195776"/>
        <c:scaling>
          <c:orientation val="minMax"/>
        </c:scaling>
        <c:delete val="0"/>
        <c:axPos val="b"/>
        <c:majorTickMark val="none"/>
        <c:minorTickMark val="none"/>
        <c:tickLblPos val="nextTo"/>
        <c:crossAx val="171463808"/>
        <c:crosses val="autoZero"/>
        <c:auto val="1"/>
        <c:lblAlgn val="ctr"/>
        <c:lblOffset val="100"/>
        <c:noMultiLvlLbl val="0"/>
      </c:catAx>
      <c:valAx>
        <c:axId val="171463808"/>
        <c:scaling>
          <c:orientation val="minMax"/>
        </c:scaling>
        <c:delete val="0"/>
        <c:axPos val="l"/>
        <c:majorGridlines/>
        <c:numFmt formatCode="General" sourceLinked="1"/>
        <c:majorTickMark val="none"/>
        <c:minorTickMark val="none"/>
        <c:tickLblPos val="nextTo"/>
        <c:crossAx val="171195776"/>
        <c:crosses val="autoZero"/>
        <c:crossBetween val="between"/>
      </c:valAx>
    </c:plotArea>
    <c:plotVisOnly val="1"/>
    <c:dispBlanksAs val="gap"/>
    <c:showDLblsOverMax val="0"/>
  </c:chart>
  <c:externalData r:id="rId2">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2"/>
    </mc:Choice>
    <mc:Fallback>
      <c:style val="42"/>
    </mc:Fallback>
  </mc:AlternateContent>
  <c:clrMapOvr bg1="lt1" tx1="dk1" bg2="lt2" tx2="dk2" accent1="accent1" accent2="accent2" accent3="accent3" accent4="accent4" accent5="accent5" accent6="accent6" hlink="hlink" folHlink="folHlink"/>
  <c:chart>
    <c:title>
      <c:tx>
        <c:rich>
          <a:bodyPr/>
          <a:lstStyle/>
          <a:p>
            <a:pPr>
              <a:defRPr/>
            </a:pPr>
            <a:r>
              <a:rPr lang="en-US"/>
              <a:t>Out Zone - Requests by Agency</a:t>
            </a:r>
          </a:p>
        </c:rich>
      </c:tx>
      <c:layout>
        <c:manualLayout>
          <c:xMode val="edge"/>
          <c:yMode val="edge"/>
          <c:x val="0.13215966754155731"/>
          <c:y val="2.7777777777777776E-2"/>
        </c:manualLayout>
      </c:layout>
      <c:overlay val="0"/>
    </c:title>
    <c:autoTitleDeleted val="0"/>
    <c:plotArea>
      <c:layout/>
      <c:pieChart>
        <c:varyColors val="1"/>
        <c:ser>
          <c:idx val="0"/>
          <c:order val="0"/>
          <c:tx>
            <c:strRef>
              <c:f>'[Aircraft_Requests.xlsx]Aircraft Totals'!$B$44</c:f>
              <c:strCache>
                <c:ptCount val="1"/>
                <c:pt idx="0">
                  <c:v>Out Zone</c:v>
                </c:pt>
              </c:strCache>
            </c:strRef>
          </c:tx>
          <c:dLbls>
            <c:showLegendKey val="0"/>
            <c:showVal val="0"/>
            <c:showCatName val="1"/>
            <c:showSerName val="0"/>
            <c:showPercent val="1"/>
            <c:showBubbleSize val="0"/>
            <c:showLeaderLines val="1"/>
          </c:dLbls>
          <c:cat>
            <c:strRef>
              <c:f>'[Aircraft_Requests.xlsx]Aircraft Totals'!$A$45:$A$50</c:f>
              <c:strCache>
                <c:ptCount val="6"/>
                <c:pt idx="0">
                  <c:v>USFS</c:v>
                </c:pt>
                <c:pt idx="1">
                  <c:v>BLM</c:v>
                </c:pt>
                <c:pt idx="2">
                  <c:v>STATE</c:v>
                </c:pt>
                <c:pt idx="3">
                  <c:v>CNTY</c:v>
                </c:pt>
                <c:pt idx="4">
                  <c:v>BIA</c:v>
                </c:pt>
                <c:pt idx="5">
                  <c:v>NPS</c:v>
                </c:pt>
              </c:strCache>
            </c:strRef>
          </c:cat>
          <c:val>
            <c:numRef>
              <c:f>'[Aircraft_Requests.xlsx]Aircraft Totals'!$B$45:$B$50</c:f>
              <c:numCache>
                <c:formatCode>General</c:formatCode>
                <c:ptCount val="6"/>
                <c:pt idx="0">
                  <c:v>37</c:v>
                </c:pt>
                <c:pt idx="1">
                  <c:v>6</c:v>
                </c:pt>
                <c:pt idx="2">
                  <c:v>3</c:v>
                </c:pt>
                <c:pt idx="3">
                  <c:v>11</c:v>
                </c:pt>
                <c:pt idx="4">
                  <c:v>5</c:v>
                </c:pt>
                <c:pt idx="5">
                  <c:v>2</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2">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'[TankerBase Totals.xlsx]Tankerbases'!$D$2</c:f>
              <c:strCache>
                <c:ptCount val="1"/>
                <c:pt idx="0">
                  <c:v>Water (gal.)</c:v>
                </c:pt>
              </c:strCache>
            </c:strRef>
          </c:tx>
          <c:invertIfNegative val="0"/>
          <c:dLbls>
            <c:dLbl>
              <c:idx val="1"/>
              <c:layout/>
              <c:tx>
                <c:rich>
                  <a:bodyPr/>
                  <a:lstStyle/>
                  <a:p>
                    <a:r>
                      <a:rPr lang="en-US"/>
                      <a:t>28,211</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'[TankerBase Totals.xlsx]Tankerbases'!$A$3:$C$7</c:f>
              <c:strCache>
                <c:ptCount val="5"/>
                <c:pt idx="0">
                  <c:v>Fremont County SEAT base (1V6)</c:v>
                </c:pt>
                <c:pt idx="1">
                  <c:v>Pueblo reload Tankerbase (PUB)</c:v>
                </c:pt>
                <c:pt idx="2">
                  <c:v>Jeffco Tankerbase (BJC)</c:v>
                </c:pt>
                <c:pt idx="3">
                  <c:v>Peterson AFB (COS)</c:v>
                </c:pt>
                <c:pt idx="4">
                  <c:v>Grand Junction Tanker base (GJT)</c:v>
                </c:pt>
              </c:strCache>
            </c:strRef>
          </c:cat>
          <c:val>
            <c:numRef>
              <c:f>'[TankerBase Totals.xlsx]Tankerbases'!$D$3:$D$7</c:f>
              <c:numCache>
                <c:formatCode>General</c:formatCode>
                <c:ptCount val="5"/>
                <c:pt idx="1">
                  <c:v>28211</c:v>
                </c:pt>
              </c:numCache>
            </c:numRef>
          </c:val>
        </c:ser>
        <c:ser>
          <c:idx val="1"/>
          <c:order val="1"/>
          <c:tx>
            <c:strRef>
              <c:f>'[TankerBase Totals.xlsx]Tankerbases'!$E$2</c:f>
              <c:strCache>
                <c:ptCount val="1"/>
                <c:pt idx="0">
                  <c:v>Retardant (gal.)</c:v>
                </c:pt>
              </c:strCache>
            </c:strRef>
          </c:tx>
          <c:spPr>
            <a:solidFill>
              <a:schemeClr val="accent2">
                <a:lumMod val="50000"/>
              </a:schemeClr>
            </a:solidFill>
          </c:spPr>
          <c:invertIfNegative val="0"/>
          <c:dLbls>
            <c:dLbl>
              <c:idx val="0"/>
              <c:layout/>
              <c:tx>
                <c:rich>
                  <a:bodyPr/>
                  <a:lstStyle/>
                  <a:p>
                    <a:r>
                      <a:rPr lang="en-US"/>
                      <a:t>139,980</a:t>
                    </a:r>
                  </a:p>
                </c:rich>
              </c:tx>
              <c:showLegendKey val="0"/>
              <c:showVal val="1"/>
              <c:showCatName val="0"/>
              <c:showSerName val="0"/>
              <c:showPercent val="0"/>
              <c:showBubbleSize val="0"/>
            </c:dLbl>
            <c:dLbl>
              <c:idx val="1"/>
              <c:layout/>
              <c:tx>
                <c:rich>
                  <a:bodyPr/>
                  <a:lstStyle/>
                  <a:p>
                    <a:r>
                      <a:rPr lang="en-US"/>
                      <a:t>88,256</a:t>
                    </a:r>
                  </a:p>
                </c:rich>
              </c:tx>
              <c:showLegendKey val="0"/>
              <c:showVal val="1"/>
              <c:showCatName val="0"/>
              <c:showSerName val="0"/>
              <c:showPercent val="0"/>
              <c:showBubbleSize val="0"/>
            </c:dLbl>
            <c:dLbl>
              <c:idx val="2"/>
              <c:layout/>
              <c:tx>
                <c:rich>
                  <a:bodyPr/>
                  <a:lstStyle/>
                  <a:p>
                    <a:r>
                      <a:rPr lang="en-US"/>
                      <a:t>115,661</a:t>
                    </a:r>
                  </a:p>
                </c:rich>
              </c:tx>
              <c:showLegendKey val="0"/>
              <c:showVal val="1"/>
              <c:showCatName val="0"/>
              <c:showSerName val="0"/>
              <c:showPercent val="0"/>
              <c:showBubbleSize val="0"/>
            </c:dLbl>
            <c:dLbl>
              <c:idx val="3"/>
              <c:layout/>
              <c:tx>
                <c:rich>
                  <a:bodyPr/>
                  <a:lstStyle/>
                  <a:p>
                    <a:r>
                      <a:rPr lang="en-US"/>
                      <a:t>171,464</a:t>
                    </a:r>
                  </a:p>
                </c:rich>
              </c:tx>
              <c:showLegendKey val="0"/>
              <c:showVal val="1"/>
              <c:showCatName val="0"/>
              <c:showSerName val="0"/>
              <c:showPercent val="0"/>
              <c:showBubbleSize val="0"/>
            </c:dLbl>
            <c:dLbl>
              <c:idx val="4"/>
              <c:layout/>
              <c:tx>
                <c:rich>
                  <a:bodyPr/>
                  <a:lstStyle/>
                  <a:p>
                    <a:r>
                      <a:rPr lang="en-US"/>
                      <a:t>11,302</a:t>
                    </a:r>
                  </a:p>
                </c:rich>
              </c:tx>
              <c:showLegendKey val="0"/>
              <c:showVal val="1"/>
              <c:showCatName val="0"/>
              <c:showSerName val="0"/>
              <c:showPercent val="0"/>
              <c:showBubbleSize val="0"/>
            </c:dLbl>
            <c:showLegendKey val="0"/>
            <c:showVal val="1"/>
            <c:showCatName val="0"/>
            <c:showSerName val="0"/>
            <c:showPercent val="0"/>
            <c:showBubbleSize val="0"/>
            <c:showLeaderLines val="0"/>
          </c:dLbls>
          <c:cat>
            <c:strRef>
              <c:f>'[TankerBase Totals.xlsx]Tankerbases'!$A$3:$C$7</c:f>
              <c:strCache>
                <c:ptCount val="5"/>
                <c:pt idx="0">
                  <c:v>Fremont County SEAT base (1V6)</c:v>
                </c:pt>
                <c:pt idx="1">
                  <c:v>Pueblo reload Tankerbase (PUB)</c:v>
                </c:pt>
                <c:pt idx="2">
                  <c:v>Jeffco Tankerbase (BJC)</c:v>
                </c:pt>
                <c:pt idx="3">
                  <c:v>Peterson AFB (COS)</c:v>
                </c:pt>
                <c:pt idx="4">
                  <c:v>Grand Junction Tanker base (GJT)</c:v>
                </c:pt>
              </c:strCache>
            </c:strRef>
          </c:cat>
          <c:val>
            <c:numRef>
              <c:f>'[TankerBase Totals.xlsx]Tankerbases'!$E$3:$E$7</c:f>
              <c:numCache>
                <c:formatCode>General</c:formatCode>
                <c:ptCount val="5"/>
                <c:pt idx="0">
                  <c:v>139980</c:v>
                </c:pt>
                <c:pt idx="1">
                  <c:v>88256</c:v>
                </c:pt>
                <c:pt idx="2">
                  <c:v>115661</c:v>
                </c:pt>
                <c:pt idx="3">
                  <c:v>171464</c:v>
                </c:pt>
                <c:pt idx="4">
                  <c:v>11302</c:v>
                </c:pt>
              </c:numCache>
            </c:numRef>
          </c:val>
        </c:ser>
        <c:ser>
          <c:idx val="2"/>
          <c:order val="2"/>
          <c:tx>
            <c:strRef>
              <c:f>'[TankerBase Totals.xlsx]Tankerbases'!$F$2</c:f>
              <c:strCache>
                <c:ptCount val="1"/>
                <c:pt idx="0">
                  <c:v>Sorties </c:v>
                </c:pt>
              </c:strCache>
            </c:strRef>
          </c:tx>
          <c:invertIfNegative val="0"/>
          <c:dLbls>
            <c:showLegendKey val="0"/>
            <c:showVal val="1"/>
            <c:showCatName val="0"/>
            <c:showSerName val="0"/>
            <c:showPercent val="0"/>
            <c:showBubbleSize val="0"/>
            <c:showLeaderLines val="0"/>
          </c:dLbls>
          <c:cat>
            <c:strRef>
              <c:f>'[TankerBase Totals.xlsx]Tankerbases'!$A$3:$C$7</c:f>
              <c:strCache>
                <c:ptCount val="5"/>
                <c:pt idx="0">
                  <c:v>Fremont County SEAT base (1V6)</c:v>
                </c:pt>
                <c:pt idx="1">
                  <c:v>Pueblo reload Tankerbase (PUB)</c:v>
                </c:pt>
                <c:pt idx="2">
                  <c:v>Jeffco Tankerbase (BJC)</c:v>
                </c:pt>
                <c:pt idx="3">
                  <c:v>Peterson AFB (COS)</c:v>
                </c:pt>
                <c:pt idx="4">
                  <c:v>Grand Junction Tanker base (GJT)</c:v>
                </c:pt>
              </c:strCache>
            </c:strRef>
          </c:cat>
          <c:val>
            <c:numRef>
              <c:f>'[TankerBase Totals.xlsx]Tankerbases'!$F$3:$F$7</c:f>
              <c:numCache>
                <c:formatCode>General</c:formatCode>
                <c:ptCount val="5"/>
                <c:pt idx="0">
                  <c:v>194</c:v>
                </c:pt>
                <c:pt idx="1">
                  <c:v>83</c:v>
                </c:pt>
                <c:pt idx="2">
                  <c:v>65</c:v>
                </c:pt>
                <c:pt idx="3">
                  <c:v>63</c:v>
                </c:pt>
                <c:pt idx="4">
                  <c:v>7</c:v>
                </c:pt>
              </c:numCache>
            </c:numRef>
          </c:val>
        </c:ser>
        <c:dLbls>
          <c:showLegendKey val="0"/>
          <c:showVal val="0"/>
          <c:showCatName val="0"/>
          <c:showSerName val="0"/>
          <c:showPercent val="0"/>
          <c:showBubbleSize val="0"/>
        </c:dLbls>
        <c:gapWidth val="150"/>
        <c:axId val="171556224"/>
        <c:axId val="171771008"/>
      </c:barChart>
      <c:catAx>
        <c:axId val="171556224"/>
        <c:scaling>
          <c:orientation val="minMax"/>
        </c:scaling>
        <c:delete val="0"/>
        <c:axPos val="b"/>
        <c:majorTickMark val="none"/>
        <c:minorTickMark val="none"/>
        <c:tickLblPos val="nextTo"/>
        <c:crossAx val="171771008"/>
        <c:crosses val="autoZero"/>
        <c:auto val="1"/>
        <c:lblAlgn val="ctr"/>
        <c:lblOffset val="100"/>
        <c:noMultiLvlLbl val="0"/>
      </c:catAx>
      <c:valAx>
        <c:axId val="171771008"/>
        <c:scaling>
          <c:logBase val="10"/>
          <c:orientation val="minMax"/>
        </c:scaling>
        <c:delete val="0"/>
        <c:axPos val="l"/>
        <c:majorGridlines/>
        <c:numFmt formatCode="General" sourceLinked="1"/>
        <c:majorTickMark val="none"/>
        <c:minorTickMark val="none"/>
        <c:tickLblPos val="nextTo"/>
        <c:crossAx val="171556224"/>
        <c:crosses val="autoZero"/>
        <c:crossBetween val="between"/>
      </c:valAx>
    </c:plotArea>
    <c:legend>
      <c:legendPos val="t"/>
      <c:layout/>
      <c:overlay val="0"/>
    </c:legend>
    <c:plotVisOnly val="1"/>
    <c:dispBlanksAs val="gap"/>
    <c:showDLblsOverMax val="0"/>
  </c:chart>
  <c:spPr>
    <a:noFill/>
  </c:spPr>
  <c:externalData r:id="rId2">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title>
      <c:tx>
        <c:rich>
          <a:bodyPr/>
          <a:lstStyle/>
          <a:p>
            <a:pPr>
              <a:defRPr/>
            </a:pPr>
            <a:r>
              <a:rPr lang="en-US"/>
              <a:t>H-350JR - Forest Service Contract Helicopter 05/06/12 - 08/01/12</a:t>
            </a:r>
          </a:p>
        </c:rich>
      </c:tx>
      <c:layout/>
      <c:overlay val="0"/>
    </c:title>
    <c:autoTitleDeleted val="0"/>
    <c:plotArea>
      <c:layout/>
      <c:barChart>
        <c:barDir val="col"/>
        <c:grouping val="clustered"/>
        <c:varyColors val="0"/>
        <c:ser>
          <c:idx val="0"/>
          <c:order val="0"/>
          <c:invertIfNegative val="0"/>
          <c:dPt>
            <c:idx val="0"/>
            <c:invertIfNegative val="0"/>
            <c:bubble3D val="0"/>
            <c:spPr>
              <a:solidFill>
                <a:schemeClr val="accent3">
                  <a:lumMod val="50000"/>
                </a:schemeClr>
              </a:solidFill>
            </c:spPr>
          </c:dPt>
          <c:dPt>
            <c:idx val="2"/>
            <c:invertIfNegative val="0"/>
            <c:bubble3D val="0"/>
            <c:spPr>
              <a:solidFill>
                <a:schemeClr val="accent6">
                  <a:lumMod val="50000"/>
                </a:schemeClr>
              </a:solidFill>
            </c:spPr>
          </c:dPt>
          <c:dPt>
            <c:idx val="3"/>
            <c:invertIfNegative val="0"/>
            <c:bubble3D val="0"/>
            <c:spPr>
              <a:solidFill>
                <a:schemeClr val="accent2">
                  <a:lumMod val="50000"/>
                </a:schemeClr>
              </a:solidFill>
            </c:spPr>
          </c:dPt>
          <c:dLbls>
            <c:showLegendKey val="0"/>
            <c:showVal val="1"/>
            <c:showCatName val="0"/>
            <c:showSerName val="0"/>
            <c:showPercent val="0"/>
            <c:showBubbleSize val="0"/>
            <c:showLeaderLines val="0"/>
          </c:dLbls>
          <c:cat>
            <c:strRef>
              <c:f>'[H-350JR_H-98TE.xlsx]Sheet1'!$A$3:$A$6</c:f>
              <c:strCache>
                <c:ptCount val="4"/>
                <c:pt idx="0">
                  <c:v>Total Flight Time Logged (hrs)</c:v>
                </c:pt>
                <c:pt idx="1">
                  <c:v>Water Dropped (gals)</c:v>
                </c:pt>
                <c:pt idx="2">
                  <c:v>External Cargo (lbs)</c:v>
                </c:pt>
                <c:pt idx="3">
                  <c:v>Internal Cargo (lbs)</c:v>
                </c:pt>
              </c:strCache>
            </c:strRef>
          </c:cat>
          <c:val>
            <c:numRef>
              <c:f>'[H-350JR_H-98TE.xlsx]Sheet1'!$B$3:$B$6</c:f>
              <c:numCache>
                <c:formatCode>General</c:formatCode>
                <c:ptCount val="4"/>
                <c:pt idx="0">
                  <c:v>110.7</c:v>
                </c:pt>
                <c:pt idx="1">
                  <c:v>21406</c:v>
                </c:pt>
                <c:pt idx="2">
                  <c:v>17718</c:v>
                </c:pt>
                <c:pt idx="3">
                  <c:v>23959</c:v>
                </c:pt>
              </c:numCache>
            </c:numRef>
          </c:val>
        </c:ser>
        <c:dLbls>
          <c:showLegendKey val="0"/>
          <c:showVal val="0"/>
          <c:showCatName val="0"/>
          <c:showSerName val="0"/>
          <c:showPercent val="0"/>
          <c:showBubbleSize val="0"/>
        </c:dLbls>
        <c:gapWidth val="150"/>
        <c:axId val="171809792"/>
        <c:axId val="171811584"/>
      </c:barChart>
      <c:catAx>
        <c:axId val="171809792"/>
        <c:scaling>
          <c:orientation val="minMax"/>
        </c:scaling>
        <c:delete val="0"/>
        <c:axPos val="b"/>
        <c:majorTickMark val="none"/>
        <c:minorTickMark val="none"/>
        <c:tickLblPos val="nextTo"/>
        <c:crossAx val="171811584"/>
        <c:crosses val="autoZero"/>
        <c:auto val="1"/>
        <c:lblAlgn val="ctr"/>
        <c:lblOffset val="100"/>
        <c:noMultiLvlLbl val="0"/>
      </c:catAx>
      <c:valAx>
        <c:axId val="171811584"/>
        <c:scaling>
          <c:logBase val="10"/>
          <c:orientation val="minMax"/>
        </c:scaling>
        <c:delete val="0"/>
        <c:axPos val="l"/>
        <c:majorGridlines/>
        <c:numFmt formatCode="General" sourceLinked="1"/>
        <c:majorTickMark val="none"/>
        <c:minorTickMark val="none"/>
        <c:tickLblPos val="nextTo"/>
        <c:crossAx val="171809792"/>
        <c:crosses val="autoZero"/>
        <c:crossBetween val="between"/>
      </c:valAx>
    </c:plotArea>
    <c:plotVisOnly val="1"/>
    <c:dispBlanksAs val="gap"/>
    <c:showDLblsOverMax val="0"/>
  </c:chart>
  <c:spPr>
    <a:noFill/>
  </c:spPr>
  <c:externalData r:id="rId2">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title>
      <c:tx>
        <c:rich>
          <a:bodyPr/>
          <a:lstStyle/>
          <a:p>
            <a:pPr>
              <a:defRPr/>
            </a:pPr>
            <a:r>
              <a:rPr lang="en-US"/>
              <a:t>H-98TE - Forest Service CWN Helicopter 08/05/12 - 09/06/12</a:t>
            </a:r>
          </a:p>
        </c:rich>
      </c:tx>
      <c:layout/>
      <c:overlay val="0"/>
    </c:title>
    <c:autoTitleDeleted val="0"/>
    <c:plotArea>
      <c:layout/>
      <c:barChart>
        <c:barDir val="col"/>
        <c:grouping val="clustered"/>
        <c:varyColors val="0"/>
        <c:ser>
          <c:idx val="0"/>
          <c:order val="0"/>
          <c:invertIfNegative val="0"/>
          <c:dPt>
            <c:idx val="0"/>
            <c:invertIfNegative val="0"/>
            <c:bubble3D val="0"/>
            <c:spPr>
              <a:solidFill>
                <a:schemeClr val="accent3">
                  <a:lumMod val="50000"/>
                </a:schemeClr>
              </a:solidFill>
            </c:spPr>
          </c:dPt>
          <c:dPt>
            <c:idx val="1"/>
            <c:invertIfNegative val="0"/>
            <c:bubble3D val="0"/>
            <c:spPr>
              <a:solidFill>
                <a:schemeClr val="accent1">
                  <a:lumMod val="75000"/>
                </a:schemeClr>
              </a:solidFill>
            </c:spPr>
          </c:dPt>
          <c:dPt>
            <c:idx val="2"/>
            <c:invertIfNegative val="0"/>
            <c:bubble3D val="0"/>
            <c:spPr>
              <a:solidFill>
                <a:schemeClr val="accent6">
                  <a:lumMod val="50000"/>
                </a:schemeClr>
              </a:solidFill>
            </c:spPr>
          </c:dPt>
          <c:dPt>
            <c:idx val="3"/>
            <c:invertIfNegative val="0"/>
            <c:bubble3D val="0"/>
            <c:spPr>
              <a:solidFill>
                <a:schemeClr val="accent2">
                  <a:lumMod val="50000"/>
                </a:schemeClr>
              </a:solidFill>
            </c:spPr>
          </c:dPt>
          <c:dLbls>
            <c:showLegendKey val="0"/>
            <c:showVal val="1"/>
            <c:showCatName val="0"/>
            <c:showSerName val="0"/>
            <c:showPercent val="0"/>
            <c:showBubbleSize val="0"/>
            <c:showLeaderLines val="0"/>
          </c:dLbls>
          <c:cat>
            <c:strRef>
              <c:f>'[H-350JR_H-98TE.xlsx]Sheet1'!$A$21:$A$24</c:f>
              <c:strCache>
                <c:ptCount val="4"/>
                <c:pt idx="0">
                  <c:v>Total Flight Time Logged (hrs)</c:v>
                </c:pt>
                <c:pt idx="1">
                  <c:v>Water Dropped (gals)</c:v>
                </c:pt>
                <c:pt idx="2">
                  <c:v>External Cargo (lbs)</c:v>
                </c:pt>
                <c:pt idx="3">
                  <c:v>Internal Cargo (lbs)</c:v>
                </c:pt>
              </c:strCache>
            </c:strRef>
          </c:cat>
          <c:val>
            <c:numRef>
              <c:f>'[H-350JR_H-98TE.xlsx]Sheet1'!$B$21:$B$24</c:f>
              <c:numCache>
                <c:formatCode>General</c:formatCode>
                <c:ptCount val="4"/>
                <c:pt idx="0">
                  <c:v>54</c:v>
                </c:pt>
                <c:pt idx="1">
                  <c:v>6440</c:v>
                </c:pt>
                <c:pt idx="2">
                  <c:v>5729</c:v>
                </c:pt>
                <c:pt idx="3">
                  <c:v>3080</c:v>
                </c:pt>
              </c:numCache>
            </c:numRef>
          </c:val>
        </c:ser>
        <c:dLbls>
          <c:showLegendKey val="0"/>
          <c:showVal val="0"/>
          <c:showCatName val="0"/>
          <c:showSerName val="0"/>
          <c:showPercent val="0"/>
          <c:showBubbleSize val="0"/>
        </c:dLbls>
        <c:gapWidth val="150"/>
        <c:axId val="172316928"/>
        <c:axId val="172326912"/>
      </c:barChart>
      <c:catAx>
        <c:axId val="172316928"/>
        <c:scaling>
          <c:orientation val="minMax"/>
        </c:scaling>
        <c:delete val="0"/>
        <c:axPos val="b"/>
        <c:majorTickMark val="none"/>
        <c:minorTickMark val="none"/>
        <c:tickLblPos val="nextTo"/>
        <c:crossAx val="172326912"/>
        <c:crosses val="autoZero"/>
        <c:auto val="1"/>
        <c:lblAlgn val="ctr"/>
        <c:lblOffset val="100"/>
        <c:noMultiLvlLbl val="0"/>
      </c:catAx>
      <c:valAx>
        <c:axId val="172326912"/>
        <c:scaling>
          <c:logBase val="10"/>
          <c:orientation val="minMax"/>
        </c:scaling>
        <c:delete val="0"/>
        <c:axPos val="l"/>
        <c:majorGridlines/>
        <c:numFmt formatCode="General" sourceLinked="1"/>
        <c:majorTickMark val="none"/>
        <c:minorTickMark val="none"/>
        <c:tickLblPos val="nextTo"/>
        <c:crossAx val="172316928"/>
        <c:crosses val="autoZero"/>
        <c:crossBetween val="between"/>
      </c:valAx>
    </c:plotArea>
    <c:plotVisOnly val="1"/>
    <c:dispBlanksAs val="gap"/>
    <c:showDLblsOverMax val="0"/>
  </c:chart>
  <c:spPr>
    <a:noFill/>
  </c:spPr>
  <c:externalData r:id="rId2">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1"/>
    </mc:Choice>
    <mc:Fallback>
      <c:style val="41"/>
    </mc:Fallback>
  </mc:AlternateContent>
  <c:clrMapOvr bg1="lt1" tx1="dk1" bg2="lt2" tx2="dk2" accent1="accent1" accent2="accent2" accent3="accent3" accent4="accent4" accent5="accent5" accent6="accent6" hlink="hlink" folHlink="folHlink"/>
  <c:chart>
    <c:title>
      <c:tx>
        <c:rich>
          <a:bodyPr/>
          <a:lstStyle/>
          <a:p>
            <a:pPr>
              <a:defRPr/>
            </a:pPr>
            <a:r>
              <a:rPr lang="en-US"/>
              <a:t>Number of Travelers by Month</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'[2012 Travel_Stats.xlsx]Travel'!$A$19:$A$27</c:f>
              <c:strCache>
                <c:ptCount val="9"/>
                <c:pt idx="0">
                  <c:v>Feburary</c:v>
                </c:pt>
                <c:pt idx="1">
                  <c:v>March</c:v>
                </c:pt>
                <c:pt idx="2">
                  <c:v>April</c:v>
                </c:pt>
                <c:pt idx="3">
                  <c:v>May</c:v>
                </c:pt>
                <c:pt idx="4">
                  <c:v>June</c:v>
                </c:pt>
                <c:pt idx="5">
                  <c:v>July</c:v>
                </c:pt>
                <c:pt idx="6">
                  <c:v>August</c:v>
                </c:pt>
                <c:pt idx="7">
                  <c:v>September</c:v>
                </c:pt>
                <c:pt idx="8">
                  <c:v>October</c:v>
                </c:pt>
              </c:strCache>
            </c:strRef>
          </c:cat>
          <c:val>
            <c:numRef>
              <c:f>'[2012 Travel_Stats.xlsx]Travel'!$B$19:$B$27</c:f>
              <c:numCache>
                <c:formatCode>General</c:formatCode>
                <c:ptCount val="9"/>
                <c:pt idx="0">
                  <c:v>2</c:v>
                </c:pt>
                <c:pt idx="1">
                  <c:v>34</c:v>
                </c:pt>
                <c:pt idx="2">
                  <c:v>6</c:v>
                </c:pt>
                <c:pt idx="3">
                  <c:v>3</c:v>
                </c:pt>
                <c:pt idx="4">
                  <c:v>180</c:v>
                </c:pt>
                <c:pt idx="5">
                  <c:v>79</c:v>
                </c:pt>
                <c:pt idx="6">
                  <c:v>118</c:v>
                </c:pt>
                <c:pt idx="7">
                  <c:v>43</c:v>
                </c:pt>
                <c:pt idx="8">
                  <c:v>17</c:v>
                </c:pt>
              </c:numCache>
            </c:numRef>
          </c:val>
        </c:ser>
        <c:dLbls>
          <c:showLegendKey val="0"/>
          <c:showVal val="0"/>
          <c:showCatName val="0"/>
          <c:showSerName val="0"/>
          <c:showPercent val="0"/>
          <c:showBubbleSize val="0"/>
        </c:dLbls>
        <c:gapWidth val="150"/>
        <c:axId val="171910656"/>
        <c:axId val="171912192"/>
      </c:barChart>
      <c:catAx>
        <c:axId val="171910656"/>
        <c:scaling>
          <c:orientation val="minMax"/>
        </c:scaling>
        <c:delete val="0"/>
        <c:axPos val="b"/>
        <c:majorTickMark val="none"/>
        <c:minorTickMark val="none"/>
        <c:tickLblPos val="nextTo"/>
        <c:crossAx val="171912192"/>
        <c:crosses val="autoZero"/>
        <c:auto val="1"/>
        <c:lblAlgn val="ctr"/>
        <c:lblOffset val="100"/>
        <c:noMultiLvlLbl val="0"/>
      </c:catAx>
      <c:valAx>
        <c:axId val="171912192"/>
        <c:scaling>
          <c:orientation val="minMax"/>
        </c:scaling>
        <c:delete val="0"/>
        <c:axPos val="l"/>
        <c:majorGridlines/>
        <c:numFmt formatCode="General" sourceLinked="1"/>
        <c:majorTickMark val="none"/>
        <c:minorTickMark val="none"/>
        <c:tickLblPos val="nextTo"/>
        <c:crossAx val="171910656"/>
        <c:crosses val="autoZero"/>
        <c:crossBetween val="between"/>
      </c:valAx>
    </c:plotArea>
    <c:plotVisOnly val="1"/>
    <c:dispBlanksAs val="gap"/>
    <c:showDLblsOverMax val="0"/>
  </c:chart>
  <c:externalData r:id="rId2">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46"/>
    </mc:Choice>
    <mc:Fallback>
      <c:style val="46"/>
    </mc:Fallback>
  </mc:AlternateContent>
  <c:clrMapOvr bg1="lt1" tx1="dk1" bg2="lt2" tx2="dk2" accent1="accent1" accent2="accent2" accent3="accent3" accent4="accent4" accent5="accent5" accent6="accent6" hlink="hlink" folHlink="folHlink"/>
  <c:chart>
    <c:title>
      <c:tx>
        <c:rich>
          <a:bodyPr/>
          <a:lstStyle/>
          <a:p>
            <a:pPr>
              <a:defRPr/>
            </a:pPr>
            <a:r>
              <a:rPr lang="en-US"/>
              <a:t>Cost of Travel by Month</a:t>
            </a:r>
          </a:p>
        </c:rich>
      </c:tx>
      <c:layout/>
      <c:overlay val="0"/>
    </c:title>
    <c:autoTitleDeleted val="0"/>
    <c:plotArea>
      <c:layout/>
      <c:barChart>
        <c:barDir val="col"/>
        <c:grouping val="clustered"/>
        <c:varyColors val="0"/>
        <c:ser>
          <c:idx val="0"/>
          <c:order val="0"/>
          <c:invertIfNegative val="0"/>
          <c:dLbls>
            <c:showLegendKey val="0"/>
            <c:showVal val="1"/>
            <c:showCatName val="0"/>
            <c:showSerName val="0"/>
            <c:showPercent val="0"/>
            <c:showBubbleSize val="0"/>
            <c:showLeaderLines val="0"/>
          </c:dLbls>
          <c:cat>
            <c:strRef>
              <c:f>'[2012 Travel_Stats.xlsx]Travel'!$D$19:$D$27</c:f>
              <c:strCache>
                <c:ptCount val="9"/>
                <c:pt idx="0">
                  <c:v>Feburary</c:v>
                </c:pt>
                <c:pt idx="1">
                  <c:v>March</c:v>
                </c:pt>
                <c:pt idx="2">
                  <c:v>April</c:v>
                </c:pt>
                <c:pt idx="3">
                  <c:v>May</c:v>
                </c:pt>
                <c:pt idx="4">
                  <c:v>June</c:v>
                </c:pt>
                <c:pt idx="5">
                  <c:v>July</c:v>
                </c:pt>
                <c:pt idx="6">
                  <c:v>August</c:v>
                </c:pt>
                <c:pt idx="7">
                  <c:v>September</c:v>
                </c:pt>
                <c:pt idx="8">
                  <c:v>October</c:v>
                </c:pt>
              </c:strCache>
            </c:strRef>
          </c:cat>
          <c:val>
            <c:numRef>
              <c:f>'[2012 Travel_Stats.xlsx]Travel'!$E$19:$E$27</c:f>
              <c:numCache>
                <c:formatCode>#,##0.00</c:formatCode>
                <c:ptCount val="9"/>
                <c:pt idx="0" formatCode="General">
                  <c:v>644.70000000000005</c:v>
                </c:pt>
                <c:pt idx="1">
                  <c:v>7658.4</c:v>
                </c:pt>
                <c:pt idx="2">
                  <c:v>4036.8</c:v>
                </c:pt>
                <c:pt idx="3">
                  <c:v>1836.3</c:v>
                </c:pt>
                <c:pt idx="4">
                  <c:v>87612.45</c:v>
                </c:pt>
                <c:pt idx="5">
                  <c:v>32034.27</c:v>
                </c:pt>
                <c:pt idx="6">
                  <c:v>51545.3</c:v>
                </c:pt>
                <c:pt idx="7">
                  <c:v>21296.3</c:v>
                </c:pt>
                <c:pt idx="8">
                  <c:v>5143.6000000000004</c:v>
                </c:pt>
              </c:numCache>
            </c:numRef>
          </c:val>
        </c:ser>
        <c:dLbls>
          <c:showLegendKey val="0"/>
          <c:showVal val="0"/>
          <c:showCatName val="0"/>
          <c:showSerName val="0"/>
          <c:showPercent val="0"/>
          <c:showBubbleSize val="0"/>
        </c:dLbls>
        <c:gapWidth val="150"/>
        <c:axId val="171932672"/>
        <c:axId val="171946752"/>
      </c:barChart>
      <c:catAx>
        <c:axId val="171932672"/>
        <c:scaling>
          <c:orientation val="minMax"/>
        </c:scaling>
        <c:delete val="0"/>
        <c:axPos val="b"/>
        <c:majorTickMark val="none"/>
        <c:minorTickMark val="none"/>
        <c:tickLblPos val="nextTo"/>
        <c:crossAx val="171946752"/>
        <c:crosses val="autoZero"/>
        <c:auto val="1"/>
        <c:lblAlgn val="ctr"/>
        <c:lblOffset val="100"/>
        <c:noMultiLvlLbl val="0"/>
      </c:catAx>
      <c:valAx>
        <c:axId val="171946752"/>
        <c:scaling>
          <c:orientation val="minMax"/>
        </c:scaling>
        <c:delete val="0"/>
        <c:axPos val="l"/>
        <c:majorGridlines/>
        <c:numFmt formatCode="General" sourceLinked="1"/>
        <c:majorTickMark val="none"/>
        <c:minorTickMark val="none"/>
        <c:tickLblPos val="nextTo"/>
        <c:crossAx val="171932672"/>
        <c:crosses val="autoZero"/>
        <c:crossBetween val="between"/>
      </c:valAx>
    </c:plotArea>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5">
                <a:lumMod val="50000"/>
              </a:schemeClr>
            </a:solidFill>
          </c:spPr>
          <c:invertIfNegative val="0"/>
          <c:dLbls>
            <c:showLegendKey val="0"/>
            <c:showVal val="1"/>
            <c:showCatName val="0"/>
            <c:showSerName val="0"/>
            <c:showPercent val="0"/>
            <c:showBubbleSize val="0"/>
            <c:showLeaderLines val="0"/>
          </c:dLbls>
          <c:cat>
            <c:strRef>
              <c:f>'[2012WildCADIncidents.xlsx]WildCAD Totals'!$A$97,'[2012WildCADIncidents.xlsx]WildCAD Totals'!$A$99,'[2012WildCADIncidents.xlsx]WildCAD Totals'!$A$104:$A$107,'[2012WildCADIncidents.xlsx]WildCAD Totals'!$A$112:$A$122,'[2012WildCADIncidents.xlsx]WildCAD Totals'!$A$126:$A$132,'[2012WildCADIncidents.xlsx]WildCAD Totals'!$A$135</c:f>
              <c:strCache>
                <c:ptCount val="25"/>
                <c:pt idx="0">
                  <c:v>Allen Cnty</c:v>
                </c:pt>
                <c:pt idx="1">
                  <c:v>Bourbon Cnty</c:v>
                </c:pt>
                <c:pt idx="2">
                  <c:v>Coffey Cnty</c:v>
                </c:pt>
                <c:pt idx="3">
                  <c:v>Ellis Cnty</c:v>
                </c:pt>
                <c:pt idx="4">
                  <c:v>Ellsworth Cnty</c:v>
                </c:pt>
                <c:pt idx="5">
                  <c:v>Graham cnty</c:v>
                </c:pt>
                <c:pt idx="6">
                  <c:v>Kiowa Cnty</c:v>
                </c:pt>
                <c:pt idx="7">
                  <c:v>Leavenworth Cnty</c:v>
                </c:pt>
                <c:pt idx="8">
                  <c:v>Linclon Cnty</c:v>
                </c:pt>
                <c:pt idx="9">
                  <c:v>Linn Cnty</c:v>
                </c:pt>
                <c:pt idx="10">
                  <c:v>Logan Cnty</c:v>
                </c:pt>
                <c:pt idx="11">
                  <c:v>Lyon Cnty</c:v>
                </c:pt>
                <c:pt idx="12">
                  <c:v>Marion Cnty</c:v>
                </c:pt>
                <c:pt idx="13">
                  <c:v>McPherson Cnty</c:v>
                </c:pt>
                <c:pt idx="14">
                  <c:v>Meade Cnty</c:v>
                </c:pt>
                <c:pt idx="15">
                  <c:v>Morton Cnty</c:v>
                </c:pt>
                <c:pt idx="16">
                  <c:v>Morris Cnty</c:v>
                </c:pt>
                <c:pt idx="17">
                  <c:v>Phillips Cnty</c:v>
                </c:pt>
                <c:pt idx="18">
                  <c:v>Reno Cnty</c:v>
                </c:pt>
                <c:pt idx="19">
                  <c:v>Rice Cnty</c:v>
                </c:pt>
                <c:pt idx="20">
                  <c:v>Riley Cnty</c:v>
                </c:pt>
                <c:pt idx="21">
                  <c:v>Rooks Cnty</c:v>
                </c:pt>
                <c:pt idx="22">
                  <c:v>Russell Cnty</c:v>
                </c:pt>
                <c:pt idx="23">
                  <c:v>Stafford Cnty</c:v>
                </c:pt>
                <c:pt idx="24">
                  <c:v>Wichita Cnty</c:v>
                </c:pt>
              </c:strCache>
            </c:strRef>
          </c:cat>
          <c:val>
            <c:numRef>
              <c:f>'[2012WildCADIncidents.xlsx]WildCAD Totals'!$B$97,'[2012WildCADIncidents.xlsx]WildCAD Totals'!$B$99,'[2012WildCADIncidents.xlsx]WildCAD Totals'!$B$104:$B$107,'[2012WildCADIncidents.xlsx]WildCAD Totals'!$B$112:$B$122,'[2012WildCADIncidents.xlsx]WildCAD Totals'!$B$126:$B$132,'[2012WildCADIncidents.xlsx]WildCAD Totals'!$B$135</c:f>
              <c:numCache>
                <c:formatCode>General</c:formatCode>
                <c:ptCount val="25"/>
                <c:pt idx="0">
                  <c:v>2</c:v>
                </c:pt>
                <c:pt idx="1">
                  <c:v>2</c:v>
                </c:pt>
                <c:pt idx="2">
                  <c:v>2</c:v>
                </c:pt>
                <c:pt idx="3">
                  <c:v>1</c:v>
                </c:pt>
                <c:pt idx="4">
                  <c:v>1</c:v>
                </c:pt>
                <c:pt idx="5">
                  <c:v>1</c:v>
                </c:pt>
                <c:pt idx="6">
                  <c:v>1</c:v>
                </c:pt>
                <c:pt idx="7">
                  <c:v>1</c:v>
                </c:pt>
                <c:pt idx="8">
                  <c:v>1</c:v>
                </c:pt>
                <c:pt idx="9">
                  <c:v>4</c:v>
                </c:pt>
                <c:pt idx="10">
                  <c:v>1</c:v>
                </c:pt>
                <c:pt idx="11">
                  <c:v>1</c:v>
                </c:pt>
                <c:pt idx="12">
                  <c:v>2</c:v>
                </c:pt>
                <c:pt idx="13">
                  <c:v>1</c:v>
                </c:pt>
                <c:pt idx="14">
                  <c:v>1</c:v>
                </c:pt>
                <c:pt idx="15">
                  <c:v>2</c:v>
                </c:pt>
                <c:pt idx="16">
                  <c:v>1</c:v>
                </c:pt>
                <c:pt idx="17">
                  <c:v>1</c:v>
                </c:pt>
                <c:pt idx="18">
                  <c:v>2</c:v>
                </c:pt>
                <c:pt idx="19">
                  <c:v>4</c:v>
                </c:pt>
                <c:pt idx="20">
                  <c:v>1</c:v>
                </c:pt>
                <c:pt idx="21">
                  <c:v>1</c:v>
                </c:pt>
                <c:pt idx="22">
                  <c:v>1</c:v>
                </c:pt>
                <c:pt idx="23">
                  <c:v>4</c:v>
                </c:pt>
                <c:pt idx="24">
                  <c:v>1</c:v>
                </c:pt>
              </c:numCache>
            </c:numRef>
          </c:val>
        </c:ser>
        <c:dLbls>
          <c:showLegendKey val="0"/>
          <c:showVal val="0"/>
          <c:showCatName val="0"/>
          <c:showSerName val="0"/>
          <c:showPercent val="0"/>
          <c:showBubbleSize val="0"/>
        </c:dLbls>
        <c:gapWidth val="150"/>
        <c:axId val="108641664"/>
        <c:axId val="113378432"/>
      </c:barChart>
      <c:catAx>
        <c:axId val="108641664"/>
        <c:scaling>
          <c:orientation val="minMax"/>
        </c:scaling>
        <c:delete val="0"/>
        <c:axPos val="b"/>
        <c:majorTickMark val="none"/>
        <c:minorTickMark val="none"/>
        <c:tickLblPos val="nextTo"/>
        <c:crossAx val="113378432"/>
        <c:crosses val="autoZero"/>
        <c:auto val="1"/>
        <c:lblAlgn val="ctr"/>
        <c:lblOffset val="100"/>
        <c:noMultiLvlLbl val="0"/>
      </c:catAx>
      <c:valAx>
        <c:axId val="113378432"/>
        <c:scaling>
          <c:orientation val="minMax"/>
        </c:scaling>
        <c:delete val="0"/>
        <c:axPos val="l"/>
        <c:majorGridlines/>
        <c:numFmt formatCode="General" sourceLinked="1"/>
        <c:majorTickMark val="none"/>
        <c:minorTickMark val="none"/>
        <c:tickLblPos val="nextTo"/>
        <c:crossAx val="108641664"/>
        <c:crosses val="autoZero"/>
        <c:crossBetween val="between"/>
      </c:valAx>
    </c:plotArea>
    <c:plotVisOnly val="1"/>
    <c:dispBlanksAs val="gap"/>
    <c:showDLblsOverMax val="0"/>
  </c:chart>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chemeClr val="accent3">
                <a:lumMod val="75000"/>
              </a:schemeClr>
            </a:solidFill>
          </c:spPr>
          <c:invertIfNegative val="0"/>
          <c:dLbls>
            <c:showLegendKey val="0"/>
            <c:showVal val="1"/>
            <c:showCatName val="0"/>
            <c:showSerName val="0"/>
            <c:showPercent val="0"/>
            <c:showBubbleSize val="0"/>
            <c:showLeaderLines val="0"/>
          </c:dLbls>
          <c:cat>
            <c:numRef>
              <c:f>'[2012WildCADIncidents.xlsx]WildCAD Totals'!$A$156:$A$179</c:f>
              <c:numCache>
                <c:formatCode>h:mm</c:formatCode>
                <c:ptCount val="24"/>
                <c:pt idx="0">
                  <c:v>0</c:v>
                </c:pt>
                <c:pt idx="1">
                  <c:v>4.1666666666666664E-2</c:v>
                </c:pt>
                <c:pt idx="2">
                  <c:v>8.3333333333333329E-2</c:v>
                </c:pt>
                <c:pt idx="3">
                  <c:v>0.125</c:v>
                </c:pt>
                <c:pt idx="4">
                  <c:v>0.16666666666666666</c:v>
                </c:pt>
                <c:pt idx="5">
                  <c:v>0.20833333333333334</c:v>
                </c:pt>
                <c:pt idx="6">
                  <c:v>0.25</c:v>
                </c:pt>
                <c:pt idx="7">
                  <c:v>0.29166666666666669</c:v>
                </c:pt>
                <c:pt idx="8">
                  <c:v>0.33333333333333331</c:v>
                </c:pt>
                <c:pt idx="9">
                  <c:v>0.375</c:v>
                </c:pt>
                <c:pt idx="10">
                  <c:v>0.41666666666666669</c:v>
                </c:pt>
                <c:pt idx="11">
                  <c:v>0.45833333333333331</c:v>
                </c:pt>
                <c:pt idx="12">
                  <c:v>0.5</c:v>
                </c:pt>
                <c:pt idx="13">
                  <c:v>0.54166666666666663</c:v>
                </c:pt>
                <c:pt idx="14">
                  <c:v>0.58333333333333337</c:v>
                </c:pt>
                <c:pt idx="15">
                  <c:v>0.625</c:v>
                </c:pt>
                <c:pt idx="16">
                  <c:v>0.66666666666666663</c:v>
                </c:pt>
                <c:pt idx="17">
                  <c:v>0.70833333333333337</c:v>
                </c:pt>
                <c:pt idx="18">
                  <c:v>0.75</c:v>
                </c:pt>
                <c:pt idx="19">
                  <c:v>0.79166666666666663</c:v>
                </c:pt>
                <c:pt idx="20">
                  <c:v>0.83333333333333337</c:v>
                </c:pt>
                <c:pt idx="21">
                  <c:v>0.875</c:v>
                </c:pt>
                <c:pt idx="22">
                  <c:v>0.91666666666666663</c:v>
                </c:pt>
                <c:pt idx="23">
                  <c:v>0.95833333333333337</c:v>
                </c:pt>
              </c:numCache>
            </c:numRef>
          </c:cat>
          <c:val>
            <c:numRef>
              <c:f>'[2012WildCADIncidents.xlsx]WildCAD Totals'!$B$156:$B$179</c:f>
              <c:numCache>
                <c:formatCode>General</c:formatCode>
                <c:ptCount val="24"/>
                <c:pt idx="0">
                  <c:v>3</c:v>
                </c:pt>
                <c:pt idx="1">
                  <c:v>3</c:v>
                </c:pt>
                <c:pt idx="2">
                  <c:v>5</c:v>
                </c:pt>
                <c:pt idx="3">
                  <c:v>2</c:v>
                </c:pt>
                <c:pt idx="4">
                  <c:v>1</c:v>
                </c:pt>
                <c:pt idx="5">
                  <c:v>5</c:v>
                </c:pt>
                <c:pt idx="6">
                  <c:v>15</c:v>
                </c:pt>
                <c:pt idx="7">
                  <c:v>58</c:v>
                </c:pt>
                <c:pt idx="8">
                  <c:v>192</c:v>
                </c:pt>
                <c:pt idx="9">
                  <c:v>125</c:v>
                </c:pt>
                <c:pt idx="10">
                  <c:v>107</c:v>
                </c:pt>
                <c:pt idx="11">
                  <c:v>95</c:v>
                </c:pt>
                <c:pt idx="12">
                  <c:v>89</c:v>
                </c:pt>
                <c:pt idx="13">
                  <c:v>129</c:v>
                </c:pt>
                <c:pt idx="14">
                  <c:v>139</c:v>
                </c:pt>
                <c:pt idx="15">
                  <c:v>125</c:v>
                </c:pt>
                <c:pt idx="16">
                  <c:v>89</c:v>
                </c:pt>
                <c:pt idx="17">
                  <c:v>95</c:v>
                </c:pt>
                <c:pt idx="18">
                  <c:v>64</c:v>
                </c:pt>
                <c:pt idx="19">
                  <c:v>53</c:v>
                </c:pt>
                <c:pt idx="20">
                  <c:v>52</c:v>
                </c:pt>
                <c:pt idx="21">
                  <c:v>31</c:v>
                </c:pt>
                <c:pt idx="22">
                  <c:v>19</c:v>
                </c:pt>
                <c:pt idx="23">
                  <c:v>6</c:v>
                </c:pt>
              </c:numCache>
            </c:numRef>
          </c:val>
        </c:ser>
        <c:dLbls>
          <c:showLegendKey val="0"/>
          <c:showVal val="0"/>
          <c:showCatName val="0"/>
          <c:showSerName val="0"/>
          <c:showPercent val="0"/>
          <c:showBubbleSize val="0"/>
        </c:dLbls>
        <c:gapWidth val="150"/>
        <c:axId val="113772800"/>
        <c:axId val="113782784"/>
      </c:barChart>
      <c:catAx>
        <c:axId val="113772800"/>
        <c:scaling>
          <c:orientation val="minMax"/>
        </c:scaling>
        <c:delete val="0"/>
        <c:axPos val="b"/>
        <c:numFmt formatCode="h:mm" sourceLinked="1"/>
        <c:majorTickMark val="none"/>
        <c:minorTickMark val="none"/>
        <c:tickLblPos val="nextTo"/>
        <c:crossAx val="113782784"/>
        <c:crosses val="autoZero"/>
        <c:auto val="1"/>
        <c:lblAlgn val="ctr"/>
        <c:lblOffset val="100"/>
        <c:noMultiLvlLbl val="0"/>
      </c:catAx>
      <c:valAx>
        <c:axId val="113782784"/>
        <c:scaling>
          <c:orientation val="minMax"/>
        </c:scaling>
        <c:delete val="0"/>
        <c:axPos val="l"/>
        <c:majorGridlines/>
        <c:numFmt formatCode="General" sourceLinked="1"/>
        <c:majorTickMark val="none"/>
        <c:minorTickMark val="none"/>
        <c:tickLblPos val="nextTo"/>
        <c:crossAx val="113772800"/>
        <c:crosses val="autoZero"/>
        <c:crossBetween val="between"/>
      </c:valAx>
    </c:plotArea>
    <c:plotVisOnly val="1"/>
    <c:dispBlanksAs val="gap"/>
    <c:showDLblsOverMax val="0"/>
  </c:chart>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spPr>
            <a:solidFill>
              <a:srgbClr val="0070C0"/>
            </a:solidFill>
          </c:spPr>
          <c:invertIfNegative val="0"/>
          <c:dLbls>
            <c:showLegendKey val="0"/>
            <c:showVal val="1"/>
            <c:showCatName val="0"/>
            <c:showSerName val="0"/>
            <c:showPercent val="0"/>
            <c:showBubbleSize val="0"/>
            <c:showLeaderLines val="0"/>
          </c:dLbls>
          <c:cat>
            <c:strRef>
              <c:f>'[2012WildCADIncidents.xlsx]WildCAD Totals'!$A$143:$A$149</c:f>
              <c:strCache>
                <c:ptCount val="7"/>
                <c:pt idx="0">
                  <c:v>SUN</c:v>
                </c:pt>
                <c:pt idx="1">
                  <c:v>MON</c:v>
                </c:pt>
                <c:pt idx="2">
                  <c:v>TUES</c:v>
                </c:pt>
                <c:pt idx="3">
                  <c:v>WED</c:v>
                </c:pt>
                <c:pt idx="4">
                  <c:v>THURS</c:v>
                </c:pt>
                <c:pt idx="5">
                  <c:v>FRI</c:v>
                </c:pt>
                <c:pt idx="6">
                  <c:v>SAT</c:v>
                </c:pt>
              </c:strCache>
            </c:strRef>
          </c:cat>
          <c:val>
            <c:numRef>
              <c:f>'[2012WildCADIncidents.xlsx]WildCAD Totals'!$B$143:$B$149</c:f>
              <c:numCache>
                <c:formatCode>General</c:formatCode>
                <c:ptCount val="7"/>
                <c:pt idx="0">
                  <c:v>211</c:v>
                </c:pt>
                <c:pt idx="1">
                  <c:v>219</c:v>
                </c:pt>
                <c:pt idx="2">
                  <c:v>205</c:v>
                </c:pt>
                <c:pt idx="3">
                  <c:v>227</c:v>
                </c:pt>
                <c:pt idx="4">
                  <c:v>193</c:v>
                </c:pt>
                <c:pt idx="5">
                  <c:v>218</c:v>
                </c:pt>
                <c:pt idx="6">
                  <c:v>229</c:v>
                </c:pt>
              </c:numCache>
            </c:numRef>
          </c:val>
        </c:ser>
        <c:dLbls>
          <c:showLegendKey val="0"/>
          <c:showVal val="0"/>
          <c:showCatName val="0"/>
          <c:showSerName val="0"/>
          <c:showPercent val="0"/>
          <c:showBubbleSize val="0"/>
        </c:dLbls>
        <c:gapWidth val="150"/>
        <c:axId val="113798528"/>
        <c:axId val="113833088"/>
      </c:barChart>
      <c:catAx>
        <c:axId val="113798528"/>
        <c:scaling>
          <c:orientation val="minMax"/>
        </c:scaling>
        <c:delete val="0"/>
        <c:axPos val="b"/>
        <c:majorTickMark val="none"/>
        <c:minorTickMark val="none"/>
        <c:tickLblPos val="nextTo"/>
        <c:crossAx val="113833088"/>
        <c:crosses val="autoZero"/>
        <c:auto val="1"/>
        <c:lblAlgn val="ctr"/>
        <c:lblOffset val="100"/>
        <c:noMultiLvlLbl val="0"/>
      </c:catAx>
      <c:valAx>
        <c:axId val="113833088"/>
        <c:scaling>
          <c:orientation val="minMax"/>
        </c:scaling>
        <c:delete val="0"/>
        <c:axPos val="l"/>
        <c:majorGridlines/>
        <c:numFmt formatCode="General" sourceLinked="1"/>
        <c:majorTickMark val="none"/>
        <c:minorTickMark val="none"/>
        <c:tickLblPos val="nextTo"/>
        <c:crossAx val="113798528"/>
        <c:crosses val="autoZero"/>
        <c:crossBetween val="between"/>
      </c:valAx>
    </c:plotArea>
    <c:plotVisOnly val="1"/>
    <c:dispBlanksAs val="gap"/>
    <c:showDLblsOverMax val="0"/>
  </c:chart>
  <c:spPr>
    <a:noFill/>
  </c:sp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'[2012WildCADIncidents.xlsx]WildCAD Totals'!$B$185</c:f>
              <c:strCache>
                <c:ptCount val="1"/>
                <c:pt idx="0">
                  <c:v>Pueblo NWS-47</c:v>
                </c:pt>
              </c:strCache>
            </c:strRef>
          </c:tx>
          <c:invertIfNegative val="0"/>
          <c:dLbls>
            <c:showLegendKey val="0"/>
            <c:showVal val="1"/>
            <c:showCatName val="0"/>
            <c:showSerName val="0"/>
            <c:showPercent val="0"/>
            <c:showBubbleSize val="0"/>
            <c:showLeaderLines val="0"/>
          </c:dLbls>
          <c:cat>
            <c:strRef>
              <c:f>'[2012WildCADIncidents.xlsx]WildCAD Totals'!$A$186:$A$197</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'[2012WildCADIncidents.xlsx]WildCAD Totals'!$B$186:$B$197</c:f>
              <c:numCache>
                <c:formatCode>General</c:formatCode>
                <c:ptCount val="12"/>
                <c:pt idx="1">
                  <c:v>2</c:v>
                </c:pt>
                <c:pt idx="2">
                  <c:v>10</c:v>
                </c:pt>
                <c:pt idx="3">
                  <c:v>6</c:v>
                </c:pt>
                <c:pt idx="4">
                  <c:v>4</c:v>
                </c:pt>
                <c:pt idx="5">
                  <c:v>11</c:v>
                </c:pt>
                <c:pt idx="6">
                  <c:v>2</c:v>
                </c:pt>
                <c:pt idx="7">
                  <c:v>2</c:v>
                </c:pt>
                <c:pt idx="9">
                  <c:v>7</c:v>
                </c:pt>
                <c:pt idx="10">
                  <c:v>3</c:v>
                </c:pt>
              </c:numCache>
            </c:numRef>
          </c:val>
        </c:ser>
        <c:ser>
          <c:idx val="1"/>
          <c:order val="1"/>
          <c:tx>
            <c:strRef>
              <c:f>'[2012WildCADIncidents.xlsx]WildCAD Totals'!$C$185</c:f>
              <c:strCache>
                <c:ptCount val="1"/>
                <c:pt idx="0">
                  <c:v>Denver/Boulder NWS-27</c:v>
                </c:pt>
              </c:strCache>
            </c:strRef>
          </c:tx>
          <c:invertIfNegative val="0"/>
          <c:dLbls>
            <c:showLegendKey val="0"/>
            <c:showVal val="1"/>
            <c:showCatName val="0"/>
            <c:showSerName val="0"/>
            <c:showPercent val="0"/>
            <c:showBubbleSize val="0"/>
            <c:showLeaderLines val="0"/>
          </c:dLbls>
          <c:cat>
            <c:strRef>
              <c:f>'[2012WildCADIncidents.xlsx]WildCAD Totals'!$A$186:$A$197</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'[2012WildCADIncidents.xlsx]WildCAD Totals'!$C$186:$C$197</c:f>
              <c:numCache>
                <c:formatCode>General</c:formatCode>
                <c:ptCount val="12"/>
                <c:pt idx="2">
                  <c:v>3</c:v>
                </c:pt>
                <c:pt idx="3">
                  <c:v>3</c:v>
                </c:pt>
                <c:pt idx="4">
                  <c:v>2</c:v>
                </c:pt>
                <c:pt idx="5">
                  <c:v>11</c:v>
                </c:pt>
                <c:pt idx="7">
                  <c:v>2</c:v>
                </c:pt>
                <c:pt idx="8">
                  <c:v>2</c:v>
                </c:pt>
                <c:pt idx="9">
                  <c:v>1</c:v>
                </c:pt>
                <c:pt idx="10">
                  <c:v>2</c:v>
                </c:pt>
                <c:pt idx="11">
                  <c:v>1</c:v>
                </c:pt>
              </c:numCache>
            </c:numRef>
          </c:val>
        </c:ser>
        <c:ser>
          <c:idx val="2"/>
          <c:order val="2"/>
          <c:tx>
            <c:strRef>
              <c:f>'[2012WildCADIncidents.xlsx]WildCAD Totals'!$D$185</c:f>
              <c:strCache>
                <c:ptCount val="1"/>
                <c:pt idx="0">
                  <c:v>Dodge City NWS-27</c:v>
                </c:pt>
              </c:strCache>
            </c:strRef>
          </c:tx>
          <c:invertIfNegative val="0"/>
          <c:dLbls>
            <c:showLegendKey val="0"/>
            <c:showVal val="1"/>
            <c:showCatName val="0"/>
            <c:showSerName val="0"/>
            <c:showPercent val="0"/>
            <c:showBubbleSize val="0"/>
            <c:showLeaderLines val="0"/>
          </c:dLbls>
          <c:cat>
            <c:strRef>
              <c:f>'[2012WildCADIncidents.xlsx]WildCAD Totals'!$A$186:$A$197</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'[2012WildCADIncidents.xlsx]WildCAD Totals'!$D$186:$D$197</c:f>
              <c:numCache>
                <c:formatCode>General</c:formatCode>
                <c:ptCount val="12"/>
                <c:pt idx="1">
                  <c:v>6</c:v>
                </c:pt>
                <c:pt idx="2">
                  <c:v>8</c:v>
                </c:pt>
                <c:pt idx="3">
                  <c:v>2</c:v>
                </c:pt>
                <c:pt idx="5">
                  <c:v>1</c:v>
                </c:pt>
                <c:pt idx="6">
                  <c:v>1</c:v>
                </c:pt>
                <c:pt idx="8">
                  <c:v>4</c:v>
                </c:pt>
                <c:pt idx="9">
                  <c:v>4</c:v>
                </c:pt>
                <c:pt idx="10">
                  <c:v>1</c:v>
                </c:pt>
              </c:numCache>
            </c:numRef>
          </c:val>
        </c:ser>
        <c:ser>
          <c:idx val="3"/>
          <c:order val="3"/>
          <c:tx>
            <c:strRef>
              <c:f>'[2012WildCADIncidents.xlsx]WildCAD Totals'!$E$185</c:f>
              <c:strCache>
                <c:ptCount val="1"/>
                <c:pt idx="0">
                  <c:v>Wichita NWS-15</c:v>
                </c:pt>
              </c:strCache>
            </c:strRef>
          </c:tx>
          <c:invertIfNegative val="0"/>
          <c:dLbls>
            <c:showLegendKey val="0"/>
            <c:showVal val="1"/>
            <c:showCatName val="0"/>
            <c:showSerName val="0"/>
            <c:showPercent val="0"/>
            <c:showBubbleSize val="0"/>
            <c:showLeaderLines val="0"/>
          </c:dLbls>
          <c:cat>
            <c:strRef>
              <c:f>'[2012WildCADIncidents.xlsx]WildCAD Totals'!$A$186:$A$197</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'[2012WildCADIncidents.xlsx]WildCAD Totals'!$E$186:$E$197</c:f>
              <c:numCache>
                <c:formatCode>General</c:formatCode>
                <c:ptCount val="12"/>
                <c:pt idx="1">
                  <c:v>4</c:v>
                </c:pt>
                <c:pt idx="2">
                  <c:v>5</c:v>
                </c:pt>
                <c:pt idx="7">
                  <c:v>1</c:v>
                </c:pt>
                <c:pt idx="8">
                  <c:v>1</c:v>
                </c:pt>
                <c:pt idx="9">
                  <c:v>2</c:v>
                </c:pt>
                <c:pt idx="10">
                  <c:v>1</c:v>
                </c:pt>
                <c:pt idx="11">
                  <c:v>1</c:v>
                </c:pt>
              </c:numCache>
            </c:numRef>
          </c:val>
        </c:ser>
        <c:ser>
          <c:idx val="4"/>
          <c:order val="4"/>
          <c:tx>
            <c:strRef>
              <c:f>'[2012WildCADIncidents.xlsx]WildCAD Totals'!$F$185</c:f>
              <c:strCache>
                <c:ptCount val="1"/>
                <c:pt idx="0">
                  <c:v>Topeka NWS-10</c:v>
                </c:pt>
              </c:strCache>
            </c:strRef>
          </c:tx>
          <c:invertIfNegative val="0"/>
          <c:dLbls>
            <c:showLegendKey val="0"/>
            <c:showVal val="1"/>
            <c:showCatName val="0"/>
            <c:showSerName val="0"/>
            <c:showPercent val="0"/>
            <c:showBubbleSize val="0"/>
            <c:showLeaderLines val="0"/>
          </c:dLbls>
          <c:cat>
            <c:strRef>
              <c:f>'[2012WildCADIncidents.xlsx]WildCAD Totals'!$A$186:$A$197</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'[2012WildCADIncidents.xlsx]WildCAD Totals'!$F$186:$F$197</c:f>
              <c:numCache>
                <c:formatCode>General</c:formatCode>
                <c:ptCount val="12"/>
                <c:pt idx="0">
                  <c:v>1</c:v>
                </c:pt>
                <c:pt idx="1">
                  <c:v>1</c:v>
                </c:pt>
                <c:pt idx="2">
                  <c:v>1</c:v>
                </c:pt>
                <c:pt idx="7">
                  <c:v>2</c:v>
                </c:pt>
                <c:pt idx="8">
                  <c:v>1</c:v>
                </c:pt>
                <c:pt idx="9">
                  <c:v>2</c:v>
                </c:pt>
                <c:pt idx="11">
                  <c:v>2</c:v>
                </c:pt>
              </c:numCache>
            </c:numRef>
          </c:val>
        </c:ser>
        <c:ser>
          <c:idx val="5"/>
          <c:order val="5"/>
          <c:tx>
            <c:strRef>
              <c:f>'[2012WildCADIncidents.xlsx]WildCAD Totals'!$G$185</c:f>
              <c:strCache>
                <c:ptCount val="1"/>
                <c:pt idx="0">
                  <c:v>Goodland NWS-51</c:v>
                </c:pt>
              </c:strCache>
            </c:strRef>
          </c:tx>
          <c:invertIfNegative val="0"/>
          <c:dLbls>
            <c:showLegendKey val="0"/>
            <c:showVal val="1"/>
            <c:showCatName val="0"/>
            <c:showSerName val="0"/>
            <c:showPercent val="0"/>
            <c:showBubbleSize val="0"/>
            <c:showLeaderLines val="0"/>
          </c:dLbls>
          <c:cat>
            <c:strRef>
              <c:f>'[2012WildCADIncidents.xlsx]WildCAD Totals'!$A$186:$A$197</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'[2012WildCADIncidents.xlsx]WildCAD Totals'!$G$186:$G$197</c:f>
              <c:numCache>
                <c:formatCode>General</c:formatCode>
                <c:ptCount val="12"/>
                <c:pt idx="0">
                  <c:v>1</c:v>
                </c:pt>
                <c:pt idx="1">
                  <c:v>4</c:v>
                </c:pt>
                <c:pt idx="2">
                  <c:v>13</c:v>
                </c:pt>
                <c:pt idx="3">
                  <c:v>2</c:v>
                </c:pt>
                <c:pt idx="4">
                  <c:v>6</c:v>
                </c:pt>
                <c:pt idx="5">
                  <c:v>1</c:v>
                </c:pt>
                <c:pt idx="6">
                  <c:v>7</c:v>
                </c:pt>
                <c:pt idx="7">
                  <c:v>7</c:v>
                </c:pt>
                <c:pt idx="8">
                  <c:v>4</c:v>
                </c:pt>
                <c:pt idx="9">
                  <c:v>4</c:v>
                </c:pt>
                <c:pt idx="10">
                  <c:v>1</c:v>
                </c:pt>
                <c:pt idx="11">
                  <c:v>1</c:v>
                </c:pt>
              </c:numCache>
            </c:numRef>
          </c:val>
        </c:ser>
        <c:ser>
          <c:idx val="6"/>
          <c:order val="6"/>
          <c:tx>
            <c:strRef>
              <c:f>'[2012WildCADIncidents.xlsx]WildCAD Totals'!$H$185</c:f>
              <c:strCache>
                <c:ptCount val="1"/>
                <c:pt idx="0">
                  <c:v>Hastings NWS-23</c:v>
                </c:pt>
              </c:strCache>
            </c:strRef>
          </c:tx>
          <c:invertIfNegative val="0"/>
          <c:dLbls>
            <c:showLegendKey val="0"/>
            <c:showVal val="1"/>
            <c:showCatName val="0"/>
            <c:showSerName val="0"/>
            <c:showPercent val="0"/>
            <c:showBubbleSize val="0"/>
            <c:showLeaderLines val="0"/>
          </c:dLbls>
          <c:cat>
            <c:strRef>
              <c:f>'[2012WildCADIncidents.xlsx]WildCAD Totals'!$A$186:$A$197</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'[2012WildCADIncidents.xlsx]WildCAD Totals'!$H$186:$H$197</c:f>
              <c:numCache>
                <c:formatCode>General</c:formatCode>
                <c:ptCount val="12"/>
                <c:pt idx="1">
                  <c:v>1</c:v>
                </c:pt>
                <c:pt idx="2">
                  <c:v>9</c:v>
                </c:pt>
                <c:pt idx="5">
                  <c:v>2</c:v>
                </c:pt>
                <c:pt idx="6">
                  <c:v>4</c:v>
                </c:pt>
                <c:pt idx="8">
                  <c:v>3</c:v>
                </c:pt>
                <c:pt idx="9">
                  <c:v>2</c:v>
                </c:pt>
                <c:pt idx="11">
                  <c:v>2</c:v>
                </c:pt>
              </c:numCache>
            </c:numRef>
          </c:val>
        </c:ser>
        <c:ser>
          <c:idx val="7"/>
          <c:order val="7"/>
          <c:tx>
            <c:strRef>
              <c:f>'[2012WildCADIncidents.xlsx]WildCAD Totals'!$I$185</c:f>
              <c:strCache>
                <c:ptCount val="1"/>
                <c:pt idx="0">
                  <c:v>Springfield NWS-7</c:v>
                </c:pt>
              </c:strCache>
            </c:strRef>
          </c:tx>
          <c:invertIfNegative val="0"/>
          <c:dLbls>
            <c:showLegendKey val="0"/>
            <c:showVal val="1"/>
            <c:showCatName val="0"/>
            <c:showSerName val="0"/>
            <c:showPercent val="0"/>
            <c:showBubbleSize val="0"/>
            <c:showLeaderLines val="0"/>
          </c:dLbls>
          <c:cat>
            <c:strRef>
              <c:f>'[2012WildCADIncidents.xlsx]WildCAD Totals'!$A$186:$A$197</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'[2012WildCADIncidents.xlsx]WildCAD Totals'!$I$186:$I$197</c:f>
              <c:numCache>
                <c:formatCode>General</c:formatCode>
                <c:ptCount val="12"/>
                <c:pt idx="0">
                  <c:v>2</c:v>
                </c:pt>
                <c:pt idx="1">
                  <c:v>1</c:v>
                </c:pt>
                <c:pt idx="2">
                  <c:v>1</c:v>
                </c:pt>
                <c:pt idx="6">
                  <c:v>1</c:v>
                </c:pt>
                <c:pt idx="7">
                  <c:v>1</c:v>
                </c:pt>
                <c:pt idx="11">
                  <c:v>1</c:v>
                </c:pt>
              </c:numCache>
            </c:numRef>
          </c:val>
        </c:ser>
        <c:ser>
          <c:idx val="8"/>
          <c:order val="8"/>
          <c:tx>
            <c:strRef>
              <c:f>'[2012WildCADIncidents.xlsx]WildCAD Totals'!$J$185</c:f>
              <c:strCache>
                <c:ptCount val="1"/>
                <c:pt idx="0">
                  <c:v>Kansas City/Pleasant Hill NWS-4</c:v>
                </c:pt>
              </c:strCache>
            </c:strRef>
          </c:tx>
          <c:invertIfNegative val="0"/>
          <c:dLbls>
            <c:showLegendKey val="0"/>
            <c:showVal val="1"/>
            <c:showCatName val="0"/>
            <c:showSerName val="0"/>
            <c:showPercent val="0"/>
            <c:showBubbleSize val="0"/>
            <c:showLeaderLines val="0"/>
          </c:dLbls>
          <c:cat>
            <c:strRef>
              <c:f>'[2012WildCADIncidents.xlsx]WildCAD Totals'!$A$186:$A$197</c:f>
              <c:strCache>
                <c:ptCount val="12"/>
                <c:pt idx="0">
                  <c:v>January</c:v>
                </c:pt>
                <c:pt idx="1">
                  <c:v>Febuary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'[2012WildCADIncidents.xlsx]WildCAD Totals'!$J$186:$J$197</c:f>
              <c:numCache>
                <c:formatCode>General</c:formatCode>
                <c:ptCount val="12"/>
                <c:pt idx="2">
                  <c:v>1</c:v>
                </c:pt>
                <c:pt idx="6">
                  <c:v>1</c:v>
                </c:pt>
                <c:pt idx="8">
                  <c:v>2</c:v>
                </c:pt>
              </c:numCache>
            </c:numRef>
          </c:val>
        </c:ser>
        <c:dLbls>
          <c:showLegendKey val="0"/>
          <c:showVal val="0"/>
          <c:showCatName val="0"/>
          <c:showSerName val="0"/>
          <c:showPercent val="0"/>
          <c:showBubbleSize val="0"/>
        </c:dLbls>
        <c:gapWidth val="150"/>
        <c:axId val="114052096"/>
        <c:axId val="114066176"/>
      </c:barChart>
      <c:catAx>
        <c:axId val="114052096"/>
        <c:scaling>
          <c:orientation val="minMax"/>
        </c:scaling>
        <c:delete val="0"/>
        <c:axPos val="b"/>
        <c:majorTickMark val="none"/>
        <c:minorTickMark val="none"/>
        <c:tickLblPos val="nextTo"/>
        <c:crossAx val="114066176"/>
        <c:crosses val="autoZero"/>
        <c:auto val="1"/>
        <c:lblAlgn val="ctr"/>
        <c:lblOffset val="100"/>
        <c:noMultiLvlLbl val="0"/>
      </c:catAx>
      <c:valAx>
        <c:axId val="114066176"/>
        <c:scaling>
          <c:orientation val="minMax"/>
        </c:scaling>
        <c:delete val="0"/>
        <c:axPos val="l"/>
        <c:majorGridlines/>
        <c:numFmt formatCode="General" sourceLinked="1"/>
        <c:majorTickMark val="none"/>
        <c:minorTickMark val="none"/>
        <c:tickLblPos val="nextTo"/>
        <c:crossAx val="114052096"/>
        <c:crosses val="autoZero"/>
        <c:crossBetween val="between"/>
      </c:valAx>
    </c:plotArea>
    <c:legend>
      <c:legendPos val="t"/>
      <c:layout>
        <c:manualLayout>
          <c:xMode val="edge"/>
          <c:yMode val="edge"/>
          <c:x val="4.5330757266452804E-2"/>
          <c:y val="2.24938350192141E-3"/>
          <c:w val="0.93249812756035766"/>
          <c:h val="0.1738730393476228"/>
        </c:manualLayout>
      </c:layout>
      <c:overlay val="0"/>
    </c:legend>
    <c:plotVisOnly val="1"/>
    <c:dispBlanksAs val="gap"/>
    <c:showDLblsOverMax val="0"/>
  </c:chart>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1"/>
    </mc:Choice>
    <mc:Fallback>
      <c:style val="31"/>
    </mc:Fallback>
  </mc:AlternateContent>
  <c:clrMapOvr bg1="lt1" tx1="dk1" bg2="lt2" tx2="dk2" accent1="accent1" accent2="accent2" accent3="accent3" accent4="accent4" accent5="accent5" accent6="accent6" hlink="hlink" folHlink="folHlink"/>
  <c:chart>
    <c:title>
      <c:tx>
        <c:rich>
          <a:bodyPr/>
          <a:lstStyle/>
          <a:p>
            <a:pPr>
              <a:defRPr/>
            </a:pPr>
            <a:r>
              <a:rPr lang="en-US" dirty="0" smtClean="0"/>
              <a:t>2007-2011</a:t>
            </a:r>
            <a:endParaRPr lang="en-US" dirty="0"/>
          </a:p>
        </c:rich>
      </c:tx>
      <c:layout/>
      <c:overlay val="0"/>
    </c:title>
    <c:autoTitleDeleted val="0"/>
    <c:plotArea>
      <c:layout/>
      <c:barChart>
        <c:barDir val="col"/>
        <c:grouping val="clustered"/>
        <c:varyColors val="0"/>
        <c:ser>
          <c:idx val="0"/>
          <c:order val="0"/>
          <c:spPr>
            <a:solidFill>
              <a:schemeClr val="accent4">
                <a:lumMod val="50000"/>
              </a:schemeClr>
            </a:solidFill>
          </c:spPr>
          <c:invertIfNegative val="0"/>
          <c:dLbls>
            <c:showLegendKey val="0"/>
            <c:showVal val="1"/>
            <c:showCatName val="0"/>
            <c:showSerName val="0"/>
            <c:showPercent val="0"/>
            <c:showBubbleSize val="0"/>
            <c:showLeaderLines val="0"/>
          </c:dLbls>
          <c:cat>
            <c:numRef>
              <c:f>'[5YearAverageIncidents.xlsx]Sheet1'!$A$7:$A$12</c:f>
              <c:numCache>
                <c:formatCode>General</c:formatCode>
                <c:ptCount val="6"/>
                <c:pt idx="0">
                  <c:v>2007</c:v>
                </c:pt>
                <c:pt idx="1">
                  <c:v>2008</c:v>
                </c:pt>
                <c:pt idx="2">
                  <c:v>2009</c:v>
                </c:pt>
                <c:pt idx="3">
                  <c:v>2010</c:v>
                </c:pt>
                <c:pt idx="4">
                  <c:v>2011</c:v>
                </c:pt>
                <c:pt idx="5">
                  <c:v>2012</c:v>
                </c:pt>
              </c:numCache>
            </c:numRef>
          </c:cat>
          <c:val>
            <c:numRef>
              <c:f>'[5YearAverageIncidents.xlsx]Sheet1'!$B$7:$B$12</c:f>
              <c:numCache>
                <c:formatCode>General</c:formatCode>
                <c:ptCount val="6"/>
                <c:pt idx="0">
                  <c:v>1199</c:v>
                </c:pt>
                <c:pt idx="1">
                  <c:v>1324</c:v>
                </c:pt>
                <c:pt idx="2">
                  <c:v>1284</c:v>
                </c:pt>
                <c:pt idx="3">
                  <c:v>1413</c:v>
                </c:pt>
                <c:pt idx="4">
                  <c:v>1799</c:v>
                </c:pt>
                <c:pt idx="5">
                  <c:v>1502</c:v>
                </c:pt>
              </c:numCache>
            </c:numRef>
          </c:val>
        </c:ser>
        <c:dLbls>
          <c:showLegendKey val="0"/>
          <c:showVal val="0"/>
          <c:showCatName val="0"/>
          <c:showSerName val="0"/>
          <c:showPercent val="0"/>
          <c:showBubbleSize val="0"/>
        </c:dLbls>
        <c:gapWidth val="150"/>
        <c:axId val="114080000"/>
        <c:axId val="114102272"/>
      </c:barChart>
      <c:catAx>
        <c:axId val="114080000"/>
        <c:scaling>
          <c:orientation val="minMax"/>
        </c:scaling>
        <c:delete val="0"/>
        <c:axPos val="b"/>
        <c:numFmt formatCode="General" sourceLinked="1"/>
        <c:majorTickMark val="none"/>
        <c:minorTickMark val="none"/>
        <c:tickLblPos val="nextTo"/>
        <c:crossAx val="114102272"/>
        <c:crosses val="autoZero"/>
        <c:auto val="1"/>
        <c:lblAlgn val="ctr"/>
        <c:lblOffset val="100"/>
        <c:noMultiLvlLbl val="0"/>
      </c:catAx>
      <c:valAx>
        <c:axId val="114102272"/>
        <c:scaling>
          <c:orientation val="minMax"/>
        </c:scaling>
        <c:delete val="0"/>
        <c:axPos val="l"/>
        <c:majorGridlines/>
        <c:numFmt formatCode="General" sourceLinked="1"/>
        <c:majorTickMark val="none"/>
        <c:minorTickMark val="none"/>
        <c:tickLblPos val="nextTo"/>
        <c:crossAx val="114080000"/>
        <c:crosses val="autoZero"/>
        <c:crossBetween val="between"/>
      </c:valAx>
    </c:plotArea>
    <c:plotVisOnly val="1"/>
    <c:dispBlanksAs val="gap"/>
    <c:showDLblsOverMax val="0"/>
  </c:chart>
  <c:spPr>
    <a:noFill/>
  </c:sp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'[2012Fires_Acres.xlsx]Fires &amp; Acres'!$B$2</c:f>
              <c:strCache>
                <c:ptCount val="1"/>
                <c:pt idx="0">
                  <c:v>HUM-209</c:v>
                </c:pt>
              </c:strCache>
            </c:strRef>
          </c:tx>
          <c:spPr>
            <a:solidFill>
              <a:schemeClr val="accent2">
                <a:lumMod val="50000"/>
              </a:schemeClr>
            </a:solidFill>
          </c:spPr>
          <c:invertIfNegative val="0"/>
          <c:dLbls>
            <c:showLegendKey val="0"/>
            <c:showVal val="1"/>
            <c:showCatName val="0"/>
            <c:showSerName val="0"/>
            <c:showPercent val="0"/>
            <c:showBubbleSize val="0"/>
            <c:showLeaderLines val="0"/>
          </c:dLbls>
          <c:cat>
            <c:strRef>
              <c:f>'[2012Fires_Acres.xlsx]Fires &amp; Acres'!$A$3:$A$10</c:f>
              <c:strCache>
                <c:ptCount val="8"/>
                <c:pt idx="0">
                  <c:v>BIA</c:v>
                </c:pt>
                <c:pt idx="1">
                  <c:v>BLM</c:v>
                </c:pt>
                <c:pt idx="2">
                  <c:v>CNTY</c:v>
                </c:pt>
                <c:pt idx="3">
                  <c:v>DDQ</c:v>
                </c:pt>
                <c:pt idx="4">
                  <c:v>FWS</c:v>
                </c:pt>
                <c:pt idx="5">
                  <c:v>NPS</c:v>
                </c:pt>
                <c:pt idx="6">
                  <c:v>STATE</c:v>
                </c:pt>
                <c:pt idx="7">
                  <c:v>USFS</c:v>
                </c:pt>
              </c:strCache>
            </c:strRef>
          </c:cat>
          <c:val>
            <c:numRef>
              <c:f>'[2012Fires_Acres.xlsx]Fires &amp; Acres'!$B$3:$B$10</c:f>
              <c:numCache>
                <c:formatCode>General</c:formatCode>
                <c:ptCount val="8"/>
                <c:pt idx="0">
                  <c:v>15</c:v>
                </c:pt>
                <c:pt idx="1">
                  <c:v>7</c:v>
                </c:pt>
                <c:pt idx="2">
                  <c:v>98</c:v>
                </c:pt>
                <c:pt idx="3">
                  <c:v>6</c:v>
                </c:pt>
                <c:pt idx="4">
                  <c:v>12</c:v>
                </c:pt>
                <c:pt idx="5">
                  <c:v>3</c:v>
                </c:pt>
                <c:pt idx="6">
                  <c:v>2</c:v>
                </c:pt>
                <c:pt idx="7">
                  <c:v>66</c:v>
                </c:pt>
              </c:numCache>
            </c:numRef>
          </c:val>
        </c:ser>
        <c:ser>
          <c:idx val="1"/>
          <c:order val="1"/>
          <c:tx>
            <c:strRef>
              <c:f>'[2012Fires_Acres.xlsx]Fires &amp; Acres'!$C$2</c:f>
              <c:strCache>
                <c:ptCount val="1"/>
                <c:pt idx="0">
                  <c:v>Acres-76,988</c:v>
                </c:pt>
              </c:strCache>
            </c:strRef>
          </c:tx>
          <c:spPr>
            <a:solidFill>
              <a:schemeClr val="accent1">
                <a:lumMod val="75000"/>
              </a:schemeClr>
            </a:solidFill>
          </c:spPr>
          <c:invertIfNegative val="0"/>
          <c:dLbls>
            <c:showLegendKey val="0"/>
            <c:showVal val="1"/>
            <c:showCatName val="0"/>
            <c:showSerName val="0"/>
            <c:showPercent val="0"/>
            <c:showBubbleSize val="0"/>
            <c:showLeaderLines val="0"/>
          </c:dLbls>
          <c:cat>
            <c:strRef>
              <c:f>'[2012Fires_Acres.xlsx]Fires &amp; Acres'!$A$3:$A$10</c:f>
              <c:strCache>
                <c:ptCount val="8"/>
                <c:pt idx="0">
                  <c:v>BIA</c:v>
                </c:pt>
                <c:pt idx="1">
                  <c:v>BLM</c:v>
                </c:pt>
                <c:pt idx="2">
                  <c:v>CNTY</c:v>
                </c:pt>
                <c:pt idx="3">
                  <c:v>DDQ</c:v>
                </c:pt>
                <c:pt idx="4">
                  <c:v>FWS</c:v>
                </c:pt>
                <c:pt idx="5">
                  <c:v>NPS</c:v>
                </c:pt>
                <c:pt idx="6">
                  <c:v>STATE</c:v>
                </c:pt>
                <c:pt idx="7">
                  <c:v>USFS</c:v>
                </c:pt>
              </c:strCache>
            </c:strRef>
          </c:cat>
          <c:val>
            <c:numRef>
              <c:f>'[2012Fires_Acres.xlsx]Fires &amp; Acres'!$C$3:$C$10</c:f>
              <c:numCache>
                <c:formatCode>General</c:formatCode>
                <c:ptCount val="8"/>
                <c:pt idx="0">
                  <c:v>1164</c:v>
                </c:pt>
                <c:pt idx="1">
                  <c:v>393</c:v>
                </c:pt>
                <c:pt idx="2">
                  <c:v>44324</c:v>
                </c:pt>
                <c:pt idx="3">
                  <c:v>11764</c:v>
                </c:pt>
                <c:pt idx="4">
                  <c:v>283</c:v>
                </c:pt>
                <c:pt idx="5">
                  <c:v>809</c:v>
                </c:pt>
                <c:pt idx="6">
                  <c:v>1600</c:v>
                </c:pt>
                <c:pt idx="7">
                  <c:v>16651</c:v>
                </c:pt>
              </c:numCache>
            </c:numRef>
          </c:val>
        </c:ser>
        <c:ser>
          <c:idx val="2"/>
          <c:order val="2"/>
          <c:tx>
            <c:strRef>
              <c:f>'[2012Fires_Acres.xlsx]Fires &amp; Acres'!$D$2</c:f>
              <c:strCache>
                <c:ptCount val="1"/>
                <c:pt idx="0">
                  <c:v>LTN-111</c:v>
                </c:pt>
              </c:strCache>
            </c:strRef>
          </c:tx>
          <c:spPr>
            <a:solidFill>
              <a:schemeClr val="accent2">
                <a:lumMod val="75000"/>
              </a:schemeClr>
            </a:solidFill>
          </c:spPr>
          <c:invertIfNegative val="0"/>
          <c:dLbls>
            <c:showLegendKey val="0"/>
            <c:showVal val="1"/>
            <c:showCatName val="0"/>
            <c:showSerName val="0"/>
            <c:showPercent val="0"/>
            <c:showBubbleSize val="0"/>
            <c:showLeaderLines val="0"/>
          </c:dLbls>
          <c:cat>
            <c:strRef>
              <c:f>'[2012Fires_Acres.xlsx]Fires &amp; Acres'!$A$3:$A$10</c:f>
              <c:strCache>
                <c:ptCount val="8"/>
                <c:pt idx="0">
                  <c:v>BIA</c:v>
                </c:pt>
                <c:pt idx="1">
                  <c:v>BLM</c:v>
                </c:pt>
                <c:pt idx="2">
                  <c:v>CNTY</c:v>
                </c:pt>
                <c:pt idx="3">
                  <c:v>DDQ</c:v>
                </c:pt>
                <c:pt idx="4">
                  <c:v>FWS</c:v>
                </c:pt>
                <c:pt idx="5">
                  <c:v>NPS</c:v>
                </c:pt>
                <c:pt idx="6">
                  <c:v>STATE</c:v>
                </c:pt>
                <c:pt idx="7">
                  <c:v>USFS</c:v>
                </c:pt>
              </c:strCache>
            </c:strRef>
          </c:cat>
          <c:val>
            <c:numRef>
              <c:f>'[2012Fires_Acres.xlsx]Fires &amp; Acres'!$D$3:$D$10</c:f>
              <c:numCache>
                <c:formatCode>General</c:formatCode>
                <c:ptCount val="8"/>
                <c:pt idx="1">
                  <c:v>17</c:v>
                </c:pt>
                <c:pt idx="2">
                  <c:v>32</c:v>
                </c:pt>
                <c:pt idx="4">
                  <c:v>4</c:v>
                </c:pt>
                <c:pt idx="5">
                  <c:v>1</c:v>
                </c:pt>
                <c:pt idx="6">
                  <c:v>2</c:v>
                </c:pt>
                <c:pt idx="7">
                  <c:v>55</c:v>
                </c:pt>
              </c:numCache>
            </c:numRef>
          </c:val>
        </c:ser>
        <c:ser>
          <c:idx val="3"/>
          <c:order val="3"/>
          <c:tx>
            <c:strRef>
              <c:f>'[2012Fires_Acres.xlsx]Fires &amp; Acres'!$E$2</c:f>
              <c:strCache>
                <c:ptCount val="1"/>
                <c:pt idx="0">
                  <c:v>Acres-4,580</c:v>
                </c:pt>
              </c:strCache>
            </c:strRef>
          </c:tx>
          <c:spPr>
            <a:solidFill>
              <a:schemeClr val="accent5">
                <a:lumMod val="75000"/>
              </a:schemeClr>
            </a:solidFill>
          </c:spPr>
          <c:invertIfNegative val="0"/>
          <c:dLbls>
            <c:showLegendKey val="0"/>
            <c:showVal val="1"/>
            <c:showCatName val="0"/>
            <c:showSerName val="0"/>
            <c:showPercent val="0"/>
            <c:showBubbleSize val="0"/>
            <c:showLeaderLines val="0"/>
          </c:dLbls>
          <c:cat>
            <c:strRef>
              <c:f>'[2012Fires_Acres.xlsx]Fires &amp; Acres'!$A$3:$A$10</c:f>
              <c:strCache>
                <c:ptCount val="8"/>
                <c:pt idx="0">
                  <c:v>BIA</c:v>
                </c:pt>
                <c:pt idx="1">
                  <c:v>BLM</c:v>
                </c:pt>
                <c:pt idx="2">
                  <c:v>CNTY</c:v>
                </c:pt>
                <c:pt idx="3">
                  <c:v>DDQ</c:v>
                </c:pt>
                <c:pt idx="4">
                  <c:v>FWS</c:v>
                </c:pt>
                <c:pt idx="5">
                  <c:v>NPS</c:v>
                </c:pt>
                <c:pt idx="6">
                  <c:v>STATE</c:v>
                </c:pt>
                <c:pt idx="7">
                  <c:v>USFS</c:v>
                </c:pt>
              </c:strCache>
            </c:strRef>
          </c:cat>
          <c:val>
            <c:numRef>
              <c:f>'[2012Fires_Acres.xlsx]Fires &amp; Acres'!$E$3:$E$10</c:f>
              <c:numCache>
                <c:formatCode>General</c:formatCode>
                <c:ptCount val="8"/>
                <c:pt idx="1">
                  <c:v>34</c:v>
                </c:pt>
                <c:pt idx="2">
                  <c:v>4240</c:v>
                </c:pt>
                <c:pt idx="4">
                  <c:v>150</c:v>
                </c:pt>
                <c:pt idx="5">
                  <c:v>0</c:v>
                </c:pt>
                <c:pt idx="6">
                  <c:v>1</c:v>
                </c:pt>
                <c:pt idx="7">
                  <c:v>155</c:v>
                </c:pt>
              </c:numCache>
            </c:numRef>
          </c:val>
        </c:ser>
        <c:ser>
          <c:idx val="4"/>
          <c:order val="4"/>
          <c:tx>
            <c:strRef>
              <c:f>'[2012Fires_Acres.xlsx]Fires &amp; Acres'!$F$2</c:f>
              <c:strCache>
                <c:ptCount val="1"/>
                <c:pt idx="0">
                  <c:v>UNK-15</c:v>
                </c:pt>
              </c:strCache>
            </c:strRef>
          </c:tx>
          <c:spPr>
            <a:solidFill>
              <a:srgbClr val="FF9966"/>
            </a:solidFill>
          </c:spPr>
          <c:invertIfNegative val="0"/>
          <c:dLbls>
            <c:showLegendKey val="0"/>
            <c:showVal val="1"/>
            <c:showCatName val="0"/>
            <c:showSerName val="0"/>
            <c:showPercent val="0"/>
            <c:showBubbleSize val="0"/>
            <c:showLeaderLines val="0"/>
          </c:dLbls>
          <c:cat>
            <c:strRef>
              <c:f>'[2012Fires_Acres.xlsx]Fires &amp; Acres'!$A$3:$A$10</c:f>
              <c:strCache>
                <c:ptCount val="8"/>
                <c:pt idx="0">
                  <c:v>BIA</c:v>
                </c:pt>
                <c:pt idx="1">
                  <c:v>BLM</c:v>
                </c:pt>
                <c:pt idx="2">
                  <c:v>CNTY</c:v>
                </c:pt>
                <c:pt idx="3">
                  <c:v>DDQ</c:v>
                </c:pt>
                <c:pt idx="4">
                  <c:v>FWS</c:v>
                </c:pt>
                <c:pt idx="5">
                  <c:v>NPS</c:v>
                </c:pt>
                <c:pt idx="6">
                  <c:v>STATE</c:v>
                </c:pt>
                <c:pt idx="7">
                  <c:v>USFS</c:v>
                </c:pt>
              </c:strCache>
            </c:strRef>
          </c:cat>
          <c:val>
            <c:numRef>
              <c:f>'[2012Fires_Acres.xlsx]Fires &amp; Acres'!$F$3:$F$10</c:f>
              <c:numCache>
                <c:formatCode>General</c:formatCode>
                <c:ptCount val="8"/>
                <c:pt idx="2">
                  <c:v>14</c:v>
                </c:pt>
                <c:pt idx="7">
                  <c:v>1</c:v>
                </c:pt>
              </c:numCache>
            </c:numRef>
          </c:val>
        </c:ser>
        <c:ser>
          <c:idx val="5"/>
          <c:order val="5"/>
          <c:tx>
            <c:strRef>
              <c:f>'[2012Fires_Acres.xlsx]Fires &amp; Acres'!$G$2</c:f>
              <c:strCache>
                <c:ptCount val="1"/>
                <c:pt idx="0">
                  <c:v>Acres-5,310</c:v>
                </c:pt>
              </c:strCache>
            </c:strRef>
          </c:tx>
          <c:spPr>
            <a:solidFill>
              <a:srgbClr val="009999"/>
            </a:solidFill>
          </c:spPr>
          <c:invertIfNegative val="0"/>
          <c:dLbls>
            <c:showLegendKey val="0"/>
            <c:showVal val="1"/>
            <c:showCatName val="0"/>
            <c:showSerName val="0"/>
            <c:showPercent val="0"/>
            <c:showBubbleSize val="0"/>
            <c:showLeaderLines val="0"/>
          </c:dLbls>
          <c:cat>
            <c:strRef>
              <c:f>'[2012Fires_Acres.xlsx]Fires &amp; Acres'!$A$3:$A$10</c:f>
              <c:strCache>
                <c:ptCount val="8"/>
                <c:pt idx="0">
                  <c:v>BIA</c:v>
                </c:pt>
                <c:pt idx="1">
                  <c:v>BLM</c:v>
                </c:pt>
                <c:pt idx="2">
                  <c:v>CNTY</c:v>
                </c:pt>
                <c:pt idx="3">
                  <c:v>DDQ</c:v>
                </c:pt>
                <c:pt idx="4">
                  <c:v>FWS</c:v>
                </c:pt>
                <c:pt idx="5">
                  <c:v>NPS</c:v>
                </c:pt>
                <c:pt idx="6">
                  <c:v>STATE</c:v>
                </c:pt>
                <c:pt idx="7">
                  <c:v>USFS</c:v>
                </c:pt>
              </c:strCache>
            </c:strRef>
          </c:cat>
          <c:val>
            <c:numRef>
              <c:f>'[2012Fires_Acres.xlsx]Fires &amp; Acres'!$G$3:$G$10</c:f>
              <c:numCache>
                <c:formatCode>General</c:formatCode>
                <c:ptCount val="8"/>
                <c:pt idx="2">
                  <c:v>5310</c:v>
                </c:pt>
                <c:pt idx="7">
                  <c:v>0</c:v>
                </c:pt>
              </c:numCache>
            </c:numRef>
          </c:val>
        </c:ser>
        <c:dLbls>
          <c:showLegendKey val="0"/>
          <c:showVal val="0"/>
          <c:showCatName val="0"/>
          <c:showSerName val="0"/>
          <c:showPercent val="0"/>
          <c:showBubbleSize val="0"/>
        </c:dLbls>
        <c:gapWidth val="150"/>
        <c:axId val="114584960"/>
        <c:axId val="114607232"/>
      </c:barChart>
      <c:catAx>
        <c:axId val="114584960"/>
        <c:scaling>
          <c:orientation val="minMax"/>
        </c:scaling>
        <c:delete val="0"/>
        <c:axPos val="b"/>
        <c:majorTickMark val="none"/>
        <c:minorTickMark val="none"/>
        <c:tickLblPos val="nextTo"/>
        <c:crossAx val="114607232"/>
        <c:crosses val="autoZero"/>
        <c:auto val="1"/>
        <c:lblAlgn val="ctr"/>
        <c:lblOffset val="100"/>
        <c:noMultiLvlLbl val="0"/>
      </c:catAx>
      <c:valAx>
        <c:axId val="114607232"/>
        <c:scaling>
          <c:logBase val="10"/>
          <c:orientation val="minMax"/>
        </c:scaling>
        <c:delete val="0"/>
        <c:axPos val="l"/>
        <c:majorGridlines/>
        <c:numFmt formatCode="General" sourceLinked="1"/>
        <c:majorTickMark val="none"/>
        <c:minorTickMark val="none"/>
        <c:tickLblPos val="nextTo"/>
        <c:crossAx val="114584960"/>
        <c:crosses val="autoZero"/>
        <c:crossBetween val="between"/>
      </c:valAx>
    </c:plotArea>
    <c:legend>
      <c:legendPos val="t"/>
      <c:layout>
        <c:manualLayout>
          <c:xMode val="edge"/>
          <c:yMode val="edge"/>
          <c:x val="0.10336777665148709"/>
          <c:y val="2.2910578667929699E-2"/>
          <c:w val="0.84904490292328194"/>
          <c:h val="6.2869746755810141E-2"/>
        </c:manualLayout>
      </c:layout>
      <c:overlay val="0"/>
    </c:legend>
    <c:plotVisOnly val="1"/>
    <c:dispBlanksAs val="gap"/>
    <c:showDLblsOverMax val="0"/>
  </c:chart>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3B6AA9D3-DDA7-4753-B7CD-6BA0BB2839F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6AA9D3-DDA7-4753-B7CD-6BA0BB2839F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6AA9D3-DDA7-4753-B7CD-6BA0BB2839F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6AA9D3-DDA7-4753-B7CD-6BA0BB2839F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B6AA9D3-DDA7-4753-B7CD-6BA0BB2839F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6AA9D3-DDA7-4753-B7CD-6BA0BB2839F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B6AA9D3-DDA7-4753-B7CD-6BA0BB2839F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B6AA9D3-DDA7-4753-B7CD-6BA0BB2839F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B6AA9D3-DDA7-4753-B7CD-6BA0BB2839F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6AA9D3-DDA7-4753-B7CD-6BA0BB2839F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3EBC3BD-F3B2-4635-B460-8BE1362358D3}" type="datetimeFigureOut">
              <a:rPr lang="en-US" smtClean="0"/>
              <a:t>1/17/2013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B6AA9D3-DDA7-4753-B7CD-6BA0BB2839FE}"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A3EBC3BD-F3B2-4635-B460-8BE1362358D3}" type="datetimeFigureOut">
              <a:rPr lang="en-US" smtClean="0"/>
              <a:t>1/17/2013</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3B6AA9D3-DDA7-4753-B7CD-6BA0BB2839F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bing.com/images/search?q=us+fish+and+wildlife+service&amp;view=detail&amp;id=E26CAB458AF83EF042B86920D546B59A781F1EEC" TargetMode="External"/><Relationship Id="rId13"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4.jpeg"/><Relationship Id="rId12" Type="http://schemas.openxmlformats.org/officeDocument/2006/relationships/hyperlink" Target="http://www.bing.com/images/search?q=Colorado+Divison+of+Fire+Prevention+and+Control&amp;view=detail&amp;id=4CD50156DB4185A87709F2878817E594FC459C54" TargetMode="External"/><Relationship Id="rId2" Type="http://schemas.openxmlformats.org/officeDocument/2006/relationships/hyperlink" Target="http://www.bing.com/images/search?q=Kansas+State+Forest+Service+logo+&amp;view=detail&amp;id=1F467319BAFF5D42C4890C8A53FA2CF8E6FF682D&amp;first=1" TargetMode="External"/><Relationship Id="rId1" Type="http://schemas.openxmlformats.org/officeDocument/2006/relationships/slideLayout" Target="../slideLayouts/slideLayout1.xml"/><Relationship Id="rId6" Type="http://schemas.openxmlformats.org/officeDocument/2006/relationships/hyperlink" Target="http://www.bing.com/images/search?q=Department+of+Interior+Bureau+of+Indian+affairs+logo&amp;view=detail&amp;id=4967202937EC0CFADD43A71F75FB111587CD1265" TargetMode="External"/><Relationship Id="rId11" Type="http://schemas.openxmlformats.org/officeDocument/2006/relationships/image" Target="../media/image6.jpeg"/><Relationship Id="rId5" Type="http://schemas.openxmlformats.org/officeDocument/2006/relationships/image" Target="../media/image3.jpeg"/><Relationship Id="rId15" Type="http://schemas.openxmlformats.org/officeDocument/2006/relationships/image" Target="../media/image8.jpeg"/><Relationship Id="rId10" Type="http://schemas.openxmlformats.org/officeDocument/2006/relationships/hyperlink" Target="http://www.bing.com/images/search?q=National+Park+Service&amp;view=detail&amp;id=9D30811DCFC035507BA2B20501F9F3A91305CA04" TargetMode="External"/><Relationship Id="rId4" Type="http://schemas.openxmlformats.org/officeDocument/2006/relationships/hyperlink" Target="http://www.bing.com/images/search?q=BLM+Logo&amp;view=detail&amp;id=CBF104B2D34400154D9746EB0D64B3A21037580C" TargetMode="External"/><Relationship Id="rId9" Type="http://schemas.openxmlformats.org/officeDocument/2006/relationships/image" Target="../media/image5.jpeg"/><Relationship Id="rId14" Type="http://schemas.openxmlformats.org/officeDocument/2006/relationships/hyperlink" Target="http://www.bing.com/images/search?q=Kansas+State+Forest+Service&amp;view=detail&amp;id=6D118ABD13ED070508DB8F2C2897969E32FCDCA2&amp;first=75" TargetMode="Externa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chart" Target="../charts/chart1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chart" Target="../charts/chart2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chart" Target="../charts/chart24.xml"/><Relationship Id="rId2" Type="http://schemas.openxmlformats.org/officeDocument/2006/relationships/chart" Target="../charts/chart23.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3" Type="http://schemas.openxmlformats.org/officeDocument/2006/relationships/chart" Target="../charts/chart26.xml"/><Relationship Id="rId2" Type="http://schemas.openxmlformats.org/officeDocument/2006/relationships/chart" Target="../charts/chart25.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chart" Target="../charts/chart27.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chart" Target="../charts/chart30.xml"/><Relationship Id="rId2" Type="http://schemas.openxmlformats.org/officeDocument/2006/relationships/chart" Target="../charts/chart29.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chart" Target="../charts/chart32.xml"/><Relationship Id="rId2" Type="http://schemas.openxmlformats.org/officeDocument/2006/relationships/chart" Target="../charts/chart3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chart" Target="../charts/chart33.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chart" Target="../charts/chart35.xml"/><Relationship Id="rId2" Type="http://schemas.openxmlformats.org/officeDocument/2006/relationships/chart" Target="../charts/chart34.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chart" Target="../charts/chart36.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3219450"/>
          </a:xfrm>
        </p:spPr>
        <p:txBody>
          <a:bodyPr/>
          <a:lstStyle/>
          <a:p>
            <a:pPr algn="ctr"/>
            <a:r>
              <a:rPr lang="en-US" dirty="0" smtClean="0">
                <a:solidFill>
                  <a:schemeClr val="accent2">
                    <a:lumMod val="75000"/>
                  </a:schemeClr>
                </a:solidFill>
                <a:latin typeface="Algerian" pitchFamily="82" charset="0"/>
              </a:rPr>
              <a:t>2012 Annual Report</a:t>
            </a:r>
            <a:br>
              <a:rPr lang="en-US" dirty="0" smtClean="0">
                <a:solidFill>
                  <a:schemeClr val="accent2">
                    <a:lumMod val="75000"/>
                  </a:schemeClr>
                </a:solidFill>
                <a:latin typeface="Algerian" pitchFamily="82" charset="0"/>
              </a:rPr>
            </a:br>
            <a:r>
              <a:rPr lang="en-US" dirty="0" smtClean="0">
                <a:solidFill>
                  <a:schemeClr val="accent2">
                    <a:lumMod val="75000"/>
                  </a:schemeClr>
                </a:solidFill>
                <a:latin typeface="Algerian" pitchFamily="82" charset="0"/>
              </a:rPr>
              <a:t>Pueblo Interagency Dispatch Center</a:t>
            </a:r>
            <a:endParaRPr lang="en-US" dirty="0">
              <a:solidFill>
                <a:schemeClr val="accent2">
                  <a:lumMod val="75000"/>
                </a:schemeClr>
              </a:solidFill>
              <a:latin typeface="Algerian" pitchFamily="82" charset="0"/>
            </a:endParaRPr>
          </a:p>
        </p:txBody>
      </p:sp>
      <p:pic>
        <p:nvPicPr>
          <p:cNvPr id="4" name="Picture 3" descr="http://ts1.mm.bing.net/th?id=H.5011793841030504&amp;pid=1.7&amp;w=151&amp;h=154&amp;c=7&amp;rs=1">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57200" y="3886200"/>
            <a:ext cx="1214120" cy="1238250"/>
          </a:xfrm>
          <a:prstGeom prst="rect">
            <a:avLst/>
          </a:prstGeom>
          <a:noFill/>
          <a:ln>
            <a:noFill/>
          </a:ln>
        </p:spPr>
      </p:pic>
      <p:pic>
        <p:nvPicPr>
          <p:cNvPr id="5" name="Picture 4" descr="http://ts1.mm.bing.net/th?id=I.4811644057683220&amp;pid=1.7&amp;w=161&amp;h=144&amp;c=7&amp;rs=1">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828800" y="3886200"/>
            <a:ext cx="1219200" cy="1238250"/>
          </a:xfrm>
          <a:prstGeom prst="rect">
            <a:avLst/>
          </a:prstGeom>
          <a:noFill/>
          <a:ln>
            <a:noFill/>
          </a:ln>
        </p:spPr>
      </p:pic>
      <p:pic>
        <p:nvPicPr>
          <p:cNvPr id="6" name="Picture 5" descr="http://ts2.mm.bing.net/th?id=H.4610858666232497&amp;pid=1.7&amp;w=145&amp;h=145&amp;c=7&amp;rs=1">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048000" y="3886200"/>
            <a:ext cx="1228725" cy="1228725"/>
          </a:xfrm>
          <a:prstGeom prst="rect">
            <a:avLst/>
          </a:prstGeom>
          <a:noFill/>
          <a:ln>
            <a:noFill/>
          </a:ln>
        </p:spPr>
      </p:pic>
      <p:pic>
        <p:nvPicPr>
          <p:cNvPr id="7" name="Picture 6" descr="http://ts3.mm.bing.net/th?id=I.4657630854054238&amp;pid=1.7&amp;w=122&amp;h=147&amp;c=7&amp;rs=1">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4276725" y="3952690"/>
            <a:ext cx="956310" cy="1152525"/>
          </a:xfrm>
          <a:prstGeom prst="rect">
            <a:avLst/>
          </a:prstGeom>
          <a:noFill/>
          <a:ln>
            <a:noFill/>
          </a:ln>
        </p:spPr>
      </p:pic>
      <p:pic>
        <p:nvPicPr>
          <p:cNvPr id="8" name="Picture 7" descr="http://ts3.mm.bing.net/th?id=H.4971468377751910&amp;pid=1.7&amp;w=123&amp;h=154&amp;c=7&amp;rs=1">
            <a:hlinkClick r:id="rId10"/>
          </p:cNvPr>
          <p:cNvPicPr/>
          <p:nvPr/>
        </p:nvPicPr>
        <p:blipFill>
          <a:blip r:embed="rId11">
            <a:extLst>
              <a:ext uri="{28A0092B-C50C-407E-A947-70E740481C1C}">
                <a14:useLocalDpi xmlns:a14="http://schemas.microsoft.com/office/drawing/2010/main" val="0"/>
              </a:ext>
            </a:extLst>
          </a:blip>
          <a:srcRect/>
          <a:stretch>
            <a:fillRect/>
          </a:stretch>
        </p:blipFill>
        <p:spPr bwMode="auto">
          <a:xfrm>
            <a:off x="5334000" y="3855535"/>
            <a:ext cx="998220" cy="1249680"/>
          </a:xfrm>
          <a:prstGeom prst="rect">
            <a:avLst/>
          </a:prstGeom>
          <a:noFill/>
          <a:ln>
            <a:noFill/>
          </a:ln>
        </p:spPr>
      </p:pic>
      <p:pic>
        <p:nvPicPr>
          <p:cNvPr id="9" name="Picture 8" descr="http://ts4.mm.bing.net/th?id=I.4625066399696515&amp;pid=1.7&amp;w=125&amp;h=154&amp;c=7&amp;rs=1">
            <a:hlinkClick r:id="rId12"/>
          </p:cNvPr>
          <p:cNvPicPr/>
          <p:nvPr/>
        </p:nvPicPr>
        <p:blipFill>
          <a:blip r:embed="rId13">
            <a:extLst>
              <a:ext uri="{28A0092B-C50C-407E-A947-70E740481C1C}">
                <a14:useLocalDpi xmlns:a14="http://schemas.microsoft.com/office/drawing/2010/main" val="0"/>
              </a:ext>
            </a:extLst>
          </a:blip>
          <a:srcRect/>
          <a:stretch>
            <a:fillRect/>
          </a:stretch>
        </p:blipFill>
        <p:spPr bwMode="auto">
          <a:xfrm>
            <a:off x="6400800" y="3876675"/>
            <a:ext cx="1004570" cy="1238250"/>
          </a:xfrm>
          <a:prstGeom prst="rect">
            <a:avLst/>
          </a:prstGeom>
          <a:noFill/>
          <a:ln>
            <a:noFill/>
          </a:ln>
        </p:spPr>
      </p:pic>
      <p:pic>
        <p:nvPicPr>
          <p:cNvPr id="10" name="Picture 9" descr="http://ts2.mm.bing.net/th?id=H.4631697850826825&amp;pid=1.7&amp;w=113&amp;h=140&amp;c=7&amp;rs=1">
            <a:hlinkClick r:id="rId14"/>
          </p:cNvPr>
          <p:cNvPicPr/>
          <p:nvPr/>
        </p:nvPicPr>
        <p:blipFill>
          <a:blip r:embed="rId15">
            <a:extLst>
              <a:ext uri="{28A0092B-C50C-407E-A947-70E740481C1C}">
                <a14:useLocalDpi xmlns:a14="http://schemas.microsoft.com/office/drawing/2010/main" val="0"/>
              </a:ext>
            </a:extLst>
          </a:blip>
          <a:srcRect/>
          <a:stretch>
            <a:fillRect/>
          </a:stretch>
        </p:blipFill>
        <p:spPr bwMode="auto">
          <a:xfrm>
            <a:off x="7543800" y="3933322"/>
            <a:ext cx="962025" cy="1191260"/>
          </a:xfrm>
          <a:prstGeom prst="rect">
            <a:avLst/>
          </a:prstGeom>
          <a:noFill/>
          <a:ln>
            <a:noFill/>
          </a:ln>
        </p:spPr>
      </p:pic>
    </p:spTree>
    <p:extLst>
      <p:ext uri="{BB962C8B-B14F-4D97-AF65-F5344CB8AC3E}">
        <p14:creationId xmlns:p14="http://schemas.microsoft.com/office/powerpoint/2010/main" val="1548411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3150"/>
          </a:xfrm>
        </p:spPr>
        <p:txBody>
          <a:bodyPr>
            <a:normAutofit fontScale="90000"/>
          </a:bodyPr>
          <a:lstStyle/>
          <a:p>
            <a:pPr algn="ctr"/>
            <a:r>
              <a:rPr lang="en-US" dirty="0" smtClean="0">
                <a:solidFill>
                  <a:schemeClr val="accent2">
                    <a:lumMod val="75000"/>
                  </a:schemeClr>
                </a:solidFill>
              </a:rPr>
              <a:t>Red Flag Warning Incidents-211</a:t>
            </a:r>
            <a:endParaRPr lang="en-US" dirty="0">
              <a:solidFill>
                <a:schemeClr val="accent2">
                  <a:lumMod val="75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1940718150"/>
              </p:ext>
            </p:extLst>
          </p:nvPr>
        </p:nvGraphicFramePr>
        <p:xfrm>
          <a:off x="457200" y="457200"/>
          <a:ext cx="8229600" cy="489823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99400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6950"/>
          </a:xfrm>
        </p:spPr>
        <p:txBody>
          <a:bodyPr>
            <a:normAutofit fontScale="90000"/>
          </a:bodyPr>
          <a:lstStyle/>
          <a:p>
            <a:pPr algn="ctr"/>
            <a:r>
              <a:rPr lang="en-US" dirty="0" smtClean="0">
                <a:solidFill>
                  <a:schemeClr val="accent2">
                    <a:lumMod val="75000"/>
                  </a:schemeClr>
                </a:solidFill>
              </a:rPr>
              <a:t>5 Year Average of Incidents-1,404</a:t>
            </a:r>
            <a:endParaRPr lang="en-US" dirty="0">
              <a:solidFill>
                <a:schemeClr val="accent2">
                  <a:lumMod val="75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624800715"/>
              </p:ext>
            </p:extLst>
          </p:nvPr>
        </p:nvGraphicFramePr>
        <p:xfrm>
          <a:off x="457200" y="457200"/>
          <a:ext cx="82296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73279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183880" cy="1371600"/>
          </a:xfrm>
        </p:spPr>
        <p:txBody>
          <a:bodyPr>
            <a:normAutofit/>
          </a:bodyPr>
          <a:lstStyle/>
          <a:p>
            <a:pPr algn="ctr"/>
            <a:r>
              <a:rPr lang="en-US" dirty="0" smtClean="0">
                <a:solidFill>
                  <a:schemeClr val="accent2">
                    <a:lumMod val="75000"/>
                  </a:schemeClr>
                </a:solidFill>
              </a:rPr>
              <a:t>Fires and Acres</a:t>
            </a:r>
            <a:br>
              <a:rPr lang="en-US" dirty="0" smtClean="0">
                <a:solidFill>
                  <a:schemeClr val="accent2">
                    <a:lumMod val="75000"/>
                  </a:schemeClr>
                </a:solidFill>
              </a:rPr>
            </a:br>
            <a:r>
              <a:rPr lang="en-US" dirty="0" smtClean="0">
                <a:solidFill>
                  <a:schemeClr val="accent2">
                    <a:lumMod val="75000"/>
                  </a:schemeClr>
                </a:solidFill>
              </a:rPr>
              <a:t>Totals</a:t>
            </a:r>
            <a:endParaRPr lang="en-US" dirty="0">
              <a:solidFill>
                <a:schemeClr val="accent2">
                  <a:lumMod val="75000"/>
                </a:schemeClr>
              </a:solidFill>
            </a:endParaRPr>
          </a:p>
        </p:txBody>
      </p:sp>
    </p:spTree>
    <p:extLst>
      <p:ext uri="{BB962C8B-B14F-4D97-AF65-F5344CB8AC3E}">
        <p14:creationId xmlns:p14="http://schemas.microsoft.com/office/powerpoint/2010/main" val="2898867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3150"/>
          </a:xfrm>
        </p:spPr>
        <p:txBody>
          <a:bodyPr/>
          <a:lstStyle/>
          <a:p>
            <a:pPr algn="ctr"/>
            <a:r>
              <a:rPr lang="en-US" dirty="0" smtClean="0">
                <a:solidFill>
                  <a:schemeClr val="accent2">
                    <a:lumMod val="75000"/>
                  </a:schemeClr>
                </a:solidFill>
              </a:rPr>
              <a:t>Fires and Acres by Agency</a:t>
            </a:r>
            <a:endParaRPr lang="en-US" dirty="0">
              <a:solidFill>
                <a:schemeClr val="accent2">
                  <a:lumMod val="7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2817352789"/>
              </p:ext>
            </p:extLst>
          </p:nvPr>
        </p:nvGraphicFramePr>
        <p:xfrm>
          <a:off x="457200" y="457200"/>
          <a:ext cx="82296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75911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3150"/>
          </a:xfrm>
        </p:spPr>
        <p:txBody>
          <a:bodyPr/>
          <a:lstStyle/>
          <a:p>
            <a:pPr algn="ctr"/>
            <a:r>
              <a:rPr lang="en-US" dirty="0" smtClean="0">
                <a:solidFill>
                  <a:schemeClr val="accent2">
                    <a:lumMod val="75000"/>
                  </a:schemeClr>
                </a:solidFill>
              </a:rPr>
              <a:t>PSICC-Fires and Acres</a:t>
            </a:r>
            <a:endParaRPr lang="en-US" dirty="0">
              <a:solidFill>
                <a:schemeClr val="accent2">
                  <a:lumMod val="75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2239888352"/>
              </p:ext>
            </p:extLst>
          </p:nvPr>
        </p:nvGraphicFramePr>
        <p:xfrm>
          <a:off x="457200" y="457200"/>
          <a:ext cx="8172451"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07018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6950"/>
          </a:xfrm>
        </p:spPr>
        <p:txBody>
          <a:bodyPr>
            <a:normAutofit fontScale="90000"/>
          </a:bodyPr>
          <a:lstStyle/>
          <a:p>
            <a:pPr algn="ctr"/>
            <a:r>
              <a:rPr lang="en-US" dirty="0" smtClean="0">
                <a:solidFill>
                  <a:schemeClr val="accent2">
                    <a:lumMod val="75000"/>
                  </a:schemeClr>
                </a:solidFill>
              </a:rPr>
              <a:t>RGF-Fires and Acres</a:t>
            </a:r>
            <a:endParaRPr lang="en-US" dirty="0">
              <a:solidFill>
                <a:schemeClr val="accent2">
                  <a:lumMod val="75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4050821696"/>
              </p:ext>
            </p:extLst>
          </p:nvPr>
        </p:nvGraphicFramePr>
        <p:xfrm>
          <a:off x="457200" y="457200"/>
          <a:ext cx="824865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33628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257800"/>
            <a:ext cx="8183880" cy="779350"/>
          </a:xfrm>
        </p:spPr>
        <p:txBody>
          <a:bodyPr/>
          <a:lstStyle/>
          <a:p>
            <a:pPr algn="ctr"/>
            <a:r>
              <a:rPr lang="en-US" dirty="0" smtClean="0">
                <a:solidFill>
                  <a:schemeClr val="accent2">
                    <a:lumMod val="75000"/>
                  </a:schemeClr>
                </a:solidFill>
              </a:rPr>
              <a:t>RGD, SLI-FMU-Fires and Acres</a:t>
            </a:r>
            <a:endParaRPr lang="en-US" dirty="0">
              <a:solidFill>
                <a:schemeClr val="accent2">
                  <a:lumMod val="7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555726945"/>
              </p:ext>
            </p:extLst>
          </p:nvPr>
        </p:nvGraphicFramePr>
        <p:xfrm>
          <a:off x="457200" y="457200"/>
          <a:ext cx="8286750"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965321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50750"/>
          </a:xfrm>
        </p:spPr>
        <p:txBody>
          <a:bodyPr>
            <a:normAutofit fontScale="90000"/>
          </a:bodyPr>
          <a:lstStyle/>
          <a:p>
            <a:pPr algn="ctr"/>
            <a:r>
              <a:rPr lang="en-US" dirty="0" smtClean="0">
                <a:solidFill>
                  <a:schemeClr val="accent2">
                    <a:lumMod val="75000"/>
                  </a:schemeClr>
                </a:solidFill>
              </a:rPr>
              <a:t>County Fires and Acres</a:t>
            </a:r>
            <a:endParaRPr lang="en-US" dirty="0">
              <a:solidFill>
                <a:schemeClr val="accent2">
                  <a:lumMod val="75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3298151495"/>
              </p:ext>
            </p:extLst>
          </p:nvPr>
        </p:nvGraphicFramePr>
        <p:xfrm>
          <a:off x="457200" y="457200"/>
          <a:ext cx="8229600" cy="49482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310332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410200"/>
            <a:ext cx="8183880" cy="685800"/>
          </a:xfrm>
        </p:spPr>
        <p:txBody>
          <a:bodyPr>
            <a:normAutofit/>
          </a:bodyPr>
          <a:lstStyle/>
          <a:p>
            <a:pPr algn="ctr"/>
            <a:r>
              <a:rPr lang="en-US" sz="2800" dirty="0" smtClean="0">
                <a:solidFill>
                  <a:schemeClr val="accent2">
                    <a:lumMod val="75000"/>
                  </a:schemeClr>
                </a:solidFill>
              </a:rPr>
              <a:t>335 Fires for 86,878 Acres by Month</a:t>
            </a:r>
            <a:endParaRPr lang="en-US" sz="2800" dirty="0">
              <a:solidFill>
                <a:schemeClr val="accent2">
                  <a:lumMod val="75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2982244320"/>
              </p:ext>
            </p:extLst>
          </p:nvPr>
        </p:nvGraphicFramePr>
        <p:xfrm>
          <a:off x="457200" y="457200"/>
          <a:ext cx="8296275"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193826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486400"/>
            <a:ext cx="8183880" cy="518160"/>
          </a:xfrm>
        </p:spPr>
        <p:txBody>
          <a:bodyPr>
            <a:normAutofit/>
          </a:bodyPr>
          <a:lstStyle/>
          <a:p>
            <a:pPr algn="ctr"/>
            <a:r>
              <a:rPr lang="en-US" sz="2800" dirty="0" smtClean="0">
                <a:solidFill>
                  <a:schemeClr val="accent2">
                    <a:lumMod val="75000"/>
                  </a:schemeClr>
                </a:solidFill>
              </a:rPr>
              <a:t>Human and Lightning Fires by Month</a:t>
            </a:r>
            <a:endParaRPr lang="en-US" sz="2800" dirty="0">
              <a:solidFill>
                <a:schemeClr val="accent2">
                  <a:lumMod val="7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987242782"/>
              </p:ext>
            </p:extLst>
          </p:nvPr>
        </p:nvGraphicFramePr>
        <p:xfrm>
          <a:off x="457200" y="457200"/>
          <a:ext cx="8277226"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9989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533400"/>
            <a:ext cx="7772400" cy="762000"/>
          </a:xfrm>
        </p:spPr>
        <p:txBody>
          <a:bodyPr>
            <a:normAutofit fontScale="90000"/>
          </a:bodyPr>
          <a:lstStyle/>
          <a:p>
            <a:pPr algn="ctr"/>
            <a:r>
              <a:rPr lang="en-US" dirty="0" smtClean="0">
                <a:solidFill>
                  <a:schemeClr val="accent2">
                    <a:lumMod val="75000"/>
                  </a:schemeClr>
                </a:solidFill>
              </a:rPr>
              <a:t>Narrative</a:t>
            </a:r>
            <a:endParaRPr lang="en-US" dirty="0">
              <a:solidFill>
                <a:schemeClr val="accent2">
                  <a:lumMod val="75000"/>
                </a:schemeClr>
              </a:solidFill>
            </a:endParaRPr>
          </a:p>
        </p:txBody>
      </p:sp>
      <p:sp>
        <p:nvSpPr>
          <p:cNvPr id="3" name="Subtitle 2"/>
          <p:cNvSpPr>
            <a:spLocks noGrp="1"/>
          </p:cNvSpPr>
          <p:nvPr>
            <p:ph type="subTitle" idx="1"/>
          </p:nvPr>
        </p:nvSpPr>
        <p:spPr>
          <a:xfrm>
            <a:off x="722376" y="1371600"/>
            <a:ext cx="7772400" cy="4876800"/>
          </a:xfrm>
        </p:spPr>
        <p:txBody>
          <a:bodyPr>
            <a:noAutofit/>
          </a:bodyPr>
          <a:lstStyle/>
          <a:p>
            <a:pPr algn="l"/>
            <a:r>
              <a:rPr lang="en-US" sz="800" dirty="0" smtClean="0">
                <a:solidFill>
                  <a:schemeClr val="tx1"/>
                </a:solidFill>
                <a:latin typeface="Arial" pitchFamily="34" charset="0"/>
                <a:cs typeface="Arial" pitchFamily="34" charset="0"/>
              </a:rPr>
              <a:t>The </a:t>
            </a:r>
            <a:r>
              <a:rPr lang="en-US" sz="800" dirty="0">
                <a:solidFill>
                  <a:schemeClr val="tx1"/>
                </a:solidFill>
                <a:latin typeface="Arial" pitchFamily="34" charset="0"/>
                <a:cs typeface="Arial" pitchFamily="34" charset="0"/>
              </a:rPr>
              <a:t>2011 fire season rolled into 2012 with continued drought conditions and consistent fire activity throughout the year. Although fire occurrence and acreage was less than the 2011 season, the fires within the Pueblo Zone were intense involving more urban interface areas; The first reported fire with significant acreage in the Pueblo Zone occurred on January 18 in Kansas on the Potawatomi Tribal Trust land (</a:t>
            </a:r>
            <a:r>
              <a:rPr lang="en-US" sz="800" dirty="0" err="1">
                <a:solidFill>
                  <a:schemeClr val="tx1"/>
                </a:solidFill>
                <a:latin typeface="Arial" pitchFamily="34" charset="0"/>
                <a:cs typeface="Arial" pitchFamily="34" charset="0"/>
              </a:rPr>
              <a:t>Buskirk</a:t>
            </a:r>
            <a:r>
              <a:rPr lang="en-US" sz="800" dirty="0">
                <a:solidFill>
                  <a:schemeClr val="tx1"/>
                </a:solidFill>
                <a:latin typeface="Arial" pitchFamily="34" charset="0"/>
                <a:cs typeface="Arial" pitchFamily="34" charset="0"/>
              </a:rPr>
              <a:t> – 60 acres), (Ty 4 IMT) a starting point for the state of Kansas, who’s last large fire was reported on December 6</a:t>
            </a:r>
            <a:r>
              <a:rPr lang="en-US" sz="800" baseline="30000" dirty="0">
                <a:solidFill>
                  <a:schemeClr val="tx1"/>
                </a:solidFill>
                <a:latin typeface="Arial" pitchFamily="34" charset="0"/>
                <a:cs typeface="Arial" pitchFamily="34" charset="0"/>
              </a:rPr>
              <a:t>th</a:t>
            </a:r>
            <a:r>
              <a:rPr lang="en-US" sz="800" dirty="0">
                <a:solidFill>
                  <a:schemeClr val="tx1"/>
                </a:solidFill>
                <a:latin typeface="Arial" pitchFamily="34" charset="0"/>
                <a:cs typeface="Arial" pitchFamily="34" charset="0"/>
              </a:rPr>
              <a:t> – </a:t>
            </a:r>
            <a:r>
              <a:rPr lang="en-US" sz="800" dirty="0" err="1">
                <a:solidFill>
                  <a:schemeClr val="tx1"/>
                </a:solidFill>
                <a:latin typeface="Arial" pitchFamily="34" charset="0"/>
                <a:cs typeface="Arial" pitchFamily="34" charset="0"/>
              </a:rPr>
              <a:t>Calfex</a:t>
            </a:r>
            <a:r>
              <a:rPr lang="en-US" sz="800" dirty="0">
                <a:solidFill>
                  <a:schemeClr val="tx1"/>
                </a:solidFill>
                <a:latin typeface="Arial" pitchFamily="34" charset="0"/>
                <a:cs typeface="Arial" pitchFamily="34" charset="0"/>
              </a:rPr>
              <a:t> Complex (Riley County – 6278 acres).    In Colorado , there were a total of 5 large fires, the first occurred  on March 26, 2012, the Lower North Fork (T 1 IMT- Harvey) Fire, ,located in Jefferson county that burned to 4,140 acres , damaging/destroying 24 homes and resulting in three fatalities.  On June 23</a:t>
            </a:r>
            <a:r>
              <a:rPr lang="en-US" sz="800" baseline="30000" dirty="0">
                <a:solidFill>
                  <a:schemeClr val="tx1"/>
                </a:solidFill>
                <a:latin typeface="Arial" pitchFamily="34" charset="0"/>
                <a:cs typeface="Arial" pitchFamily="34" charset="0"/>
              </a:rPr>
              <a:t>rd</a:t>
            </a:r>
            <a:r>
              <a:rPr lang="en-US" sz="800" dirty="0">
                <a:solidFill>
                  <a:schemeClr val="tx1"/>
                </a:solidFill>
                <a:latin typeface="Arial" pitchFamily="34" charset="0"/>
                <a:cs typeface="Arial" pitchFamily="34" charset="0"/>
              </a:rPr>
              <a:t>, two large fires started on the PSICC- the Treasure Fire (T 3 Team) Fire, located in Lake County on the Leadville Ranger District started at 10,000 feet burning to 420 acres.  The Waldo Fire (T 3 Team) located in El Paso County on the Pikes Peak Ranger District burned 18,947 acres, damaging/destroying 347 homes and resulting with 2 fatalities. During the first day, the Pueblo Zone Type 3 Incident Management team was mobilized, along with key members from the Springer IMT 2 and started initial attack and with El Paso County evacuated 11,200 people, and ordered a (T 1 IMT-Harvey). In conclusion a total of 31, 0000 people were evacuated. The last Colorado large fire of the season was the Wetmore fire, (T 2 IMT Esperance) starting October 23</a:t>
            </a:r>
            <a:r>
              <a:rPr lang="en-US" sz="800" baseline="30000" dirty="0">
                <a:solidFill>
                  <a:schemeClr val="tx1"/>
                </a:solidFill>
                <a:latin typeface="Arial" pitchFamily="34" charset="0"/>
                <a:cs typeface="Arial" pitchFamily="34" charset="0"/>
              </a:rPr>
              <a:t>rd</a:t>
            </a:r>
            <a:r>
              <a:rPr lang="en-US" sz="800" dirty="0">
                <a:solidFill>
                  <a:schemeClr val="tx1"/>
                </a:solidFill>
                <a:latin typeface="Arial" pitchFamily="34" charset="0"/>
                <a:cs typeface="Arial" pitchFamily="34" charset="0"/>
              </a:rPr>
              <a:t>, Custer County, on the San Carlos Ranger District burned 1,998 acres, damaged/destroyed 15 homes.  </a:t>
            </a:r>
            <a:endParaRPr lang="en-US" sz="800" dirty="0" smtClean="0">
              <a:solidFill>
                <a:schemeClr val="tx1"/>
              </a:solidFill>
              <a:latin typeface="Arial" pitchFamily="34" charset="0"/>
              <a:cs typeface="Arial" pitchFamily="34" charset="0"/>
            </a:endParaRPr>
          </a:p>
          <a:p>
            <a:pPr algn="l"/>
            <a:endParaRPr lang="en-US" sz="800" dirty="0">
              <a:solidFill>
                <a:schemeClr val="tx1"/>
              </a:solidFill>
              <a:latin typeface="Arial" pitchFamily="34" charset="0"/>
              <a:cs typeface="Arial" pitchFamily="34" charset="0"/>
            </a:endParaRPr>
          </a:p>
          <a:p>
            <a:pPr algn="l"/>
            <a:r>
              <a:rPr lang="en-US" sz="800" dirty="0">
                <a:solidFill>
                  <a:schemeClr val="tx1"/>
                </a:solidFill>
                <a:latin typeface="Arial" pitchFamily="34" charset="0"/>
                <a:cs typeface="Arial" pitchFamily="34" charset="0"/>
              </a:rPr>
              <a:t>All Federal agencies within the zone brought in severity resources to support local IA and Pueblo Dispatch. The Pike-San Isabel National Forest hosted a multitude of Regional pre-suppression crews, aircraft and engines utilizing most of the resources within the first 24 hours of their arrival on initial attack or support to larger incidents within the zone. </a:t>
            </a:r>
            <a:endParaRPr lang="en-US" sz="800" dirty="0" smtClean="0">
              <a:solidFill>
                <a:schemeClr val="tx1"/>
              </a:solidFill>
              <a:latin typeface="Arial" pitchFamily="34" charset="0"/>
              <a:cs typeface="Arial" pitchFamily="34" charset="0"/>
            </a:endParaRPr>
          </a:p>
          <a:p>
            <a:pPr algn="l"/>
            <a:endParaRPr lang="en-US" sz="800" dirty="0">
              <a:solidFill>
                <a:schemeClr val="tx1"/>
              </a:solidFill>
              <a:latin typeface="Arial" pitchFamily="34" charset="0"/>
              <a:cs typeface="Arial" pitchFamily="34" charset="0"/>
            </a:endParaRPr>
          </a:p>
          <a:p>
            <a:pPr algn="l"/>
            <a:r>
              <a:rPr lang="en-US" sz="800" dirty="0">
                <a:solidFill>
                  <a:schemeClr val="tx1"/>
                </a:solidFill>
                <a:latin typeface="Arial" pitchFamily="34" charset="0"/>
                <a:cs typeface="Arial" pitchFamily="34" charset="0"/>
              </a:rPr>
              <a:t>Pueblo Dispatch activated expanded dispatch for 80 days and ran 24 hour staffing for 86 days.  We started 7 day staffing in early April and will continue through the New Year. The Center was staffed with 3 primary dispatchers and 5 new seasonal dispatchers. Due to primary staff vacancies we were supported with 5 detailed Center Managers, 1 Detailed Assistant Center Manager and 1 Lead Dispatcher. We ordered in 57 Dispatchers to support our operations in Aircraft, Initial Attack and Expanded Dispatch. By December 2 primary positions were filled; the PSICC has two vacancies the Center Manager and an Initial Attack Dispatcher. The Rio Grande National Forest has a new position a GS 5/6 18/8 Logistics Dispatcher that will be flown shortly.   All in all it was a successful year</a:t>
            </a:r>
            <a:r>
              <a:rPr lang="en-US" sz="800" dirty="0" smtClean="0">
                <a:solidFill>
                  <a:schemeClr val="tx1"/>
                </a:solidFill>
                <a:latin typeface="Arial" pitchFamily="34" charset="0"/>
                <a:cs typeface="Arial" pitchFamily="34" charset="0"/>
              </a:rPr>
              <a:t>.</a:t>
            </a:r>
          </a:p>
          <a:p>
            <a:pPr algn="l"/>
            <a:r>
              <a:rPr lang="en-US" sz="800" dirty="0" smtClean="0">
                <a:solidFill>
                  <a:schemeClr val="tx1"/>
                </a:solidFill>
                <a:latin typeface="Arial" pitchFamily="34" charset="0"/>
                <a:cs typeface="Arial" pitchFamily="34" charset="0"/>
              </a:rPr>
              <a:t> </a:t>
            </a:r>
            <a:endParaRPr lang="en-US" sz="800" dirty="0">
              <a:solidFill>
                <a:schemeClr val="tx1"/>
              </a:solidFill>
              <a:latin typeface="Arial" pitchFamily="34" charset="0"/>
              <a:cs typeface="Arial" pitchFamily="34" charset="0"/>
            </a:endParaRPr>
          </a:p>
          <a:p>
            <a:pPr algn="l"/>
            <a:r>
              <a:rPr lang="en-US" sz="800" dirty="0">
                <a:solidFill>
                  <a:schemeClr val="tx1"/>
                </a:solidFill>
                <a:latin typeface="Arial" pitchFamily="34" charset="0"/>
                <a:cs typeface="Arial" pitchFamily="34" charset="0"/>
              </a:rPr>
              <a:t>Additional successes, challenges and fun facts captured during the 2012 year</a:t>
            </a:r>
            <a:r>
              <a:rPr lang="en-US" sz="800" b="1" dirty="0">
                <a:solidFill>
                  <a:schemeClr val="tx1"/>
                </a:solidFill>
                <a:latin typeface="Arial" pitchFamily="34" charset="0"/>
                <a:cs typeface="Arial" pitchFamily="34" charset="0"/>
              </a:rPr>
              <a:t>.  March</a:t>
            </a:r>
            <a:r>
              <a:rPr lang="en-US" sz="800" dirty="0">
                <a:solidFill>
                  <a:schemeClr val="tx1"/>
                </a:solidFill>
                <a:latin typeface="Arial" pitchFamily="34" charset="0"/>
                <a:cs typeface="Arial" pitchFamily="34" charset="0"/>
              </a:rPr>
              <a:t>: The center overcame the challenges of a City Power Outage during the mobilization and support of Lower North Fork fire, where we activated our COOP plan.  </a:t>
            </a:r>
            <a:r>
              <a:rPr lang="en-US" sz="800" b="1" dirty="0">
                <a:solidFill>
                  <a:schemeClr val="tx1"/>
                </a:solidFill>
                <a:latin typeface="Arial" pitchFamily="34" charset="0"/>
                <a:cs typeface="Arial" pitchFamily="34" charset="0"/>
              </a:rPr>
              <a:t>In April and May </a:t>
            </a:r>
            <a:r>
              <a:rPr lang="en-US" sz="800" dirty="0">
                <a:solidFill>
                  <a:schemeClr val="tx1"/>
                </a:solidFill>
                <a:latin typeface="Arial" pitchFamily="34" charset="0"/>
                <a:cs typeface="Arial" pitchFamily="34" charset="0"/>
              </a:rPr>
              <a:t>the Center put on two D-110 classes, hired 5 dynamic seasonal dispatchers, conducted a 40 hour Dispatch Academy, hosted the Pueblo Zone Interagency Dispatch Workshop, successfully completed a BLM National and a R2 dispatch review and converted all of ROSS self – status accounts to the NAP security program </a:t>
            </a:r>
            <a:r>
              <a:rPr lang="en-US" sz="800" dirty="0" smtClean="0">
                <a:solidFill>
                  <a:schemeClr val="tx1"/>
                </a:solidFill>
                <a:latin typeface="Arial" pitchFamily="34" charset="0"/>
                <a:cs typeface="Arial" pitchFamily="34" charset="0"/>
              </a:rPr>
              <a:t>and hosted a </a:t>
            </a:r>
            <a:r>
              <a:rPr lang="en-US" sz="800" dirty="0">
                <a:solidFill>
                  <a:schemeClr val="tx1"/>
                </a:solidFill>
                <a:latin typeface="Arial" pitchFamily="34" charset="0"/>
                <a:cs typeface="Arial" pitchFamily="34" charset="0"/>
              </a:rPr>
              <a:t>state congressional tour. </a:t>
            </a:r>
            <a:r>
              <a:rPr lang="en-US" sz="800" b="1" dirty="0">
                <a:solidFill>
                  <a:schemeClr val="tx1"/>
                </a:solidFill>
                <a:latin typeface="Arial" pitchFamily="34" charset="0"/>
                <a:cs typeface="Arial" pitchFamily="34" charset="0"/>
              </a:rPr>
              <a:t>In June</a:t>
            </a:r>
            <a:r>
              <a:rPr lang="en-US" sz="800" dirty="0">
                <a:solidFill>
                  <a:schemeClr val="tx1"/>
                </a:solidFill>
                <a:latin typeface="Arial" pitchFamily="34" charset="0"/>
                <a:cs typeface="Arial" pitchFamily="34" charset="0"/>
              </a:rPr>
              <a:t>, ROSS was down for several days due to a faulty upgrade connection with the USDA during the Springer, Treasure and Waldo Fire.  Expanded dispatchers were challenged with supporting 3 Incident Management Teams, and succeeded in their support by going back to the basics, strong work ethics and positive attitudes. In June we had reports of metal falling from the sky (meteor showers) in Central Colorado causing a voluntary temporary shutdown of air operations. The center processed 180 airline travel request to mobilize or demobilize personnel to incidents. </a:t>
            </a:r>
            <a:r>
              <a:rPr lang="en-US" sz="800" b="1" dirty="0">
                <a:solidFill>
                  <a:schemeClr val="tx1"/>
                </a:solidFill>
                <a:latin typeface="Arial" pitchFamily="34" charset="0"/>
                <a:cs typeface="Arial" pitchFamily="34" charset="0"/>
              </a:rPr>
              <a:t>In July </a:t>
            </a:r>
            <a:r>
              <a:rPr lang="en-US" sz="800" dirty="0">
                <a:solidFill>
                  <a:schemeClr val="tx1"/>
                </a:solidFill>
                <a:latin typeface="Arial" pitchFamily="34" charset="0"/>
                <a:cs typeface="Arial" pitchFamily="34" charset="0"/>
              </a:rPr>
              <a:t>the center had several mass mobilizations of personnel and equipment, twice we mobilized approximately 40 overhead and 40 equipment orders for incidents outside the PIDC Zone. In a separate situation 3 IMT 2 teams were regionally ordered and team members were mobilized in two days</a:t>
            </a:r>
            <a:r>
              <a:rPr lang="en-US" sz="800" b="1" dirty="0">
                <a:solidFill>
                  <a:schemeClr val="tx1"/>
                </a:solidFill>
                <a:latin typeface="Arial" pitchFamily="34" charset="0"/>
                <a:cs typeface="Arial" pitchFamily="34" charset="0"/>
              </a:rPr>
              <a:t>.  In August</a:t>
            </a:r>
            <a:r>
              <a:rPr lang="en-US" sz="800" dirty="0">
                <a:solidFill>
                  <a:schemeClr val="tx1"/>
                </a:solidFill>
                <a:latin typeface="Arial" pitchFamily="34" charset="0"/>
                <a:cs typeface="Arial" pitchFamily="34" charset="0"/>
              </a:rPr>
              <a:t>, while being mobilized to the Ditch Fire – the Tatanka IHC crew stopped in Larkspur FPD and put out 2 very active train started fires.  August 7 PIDC dispatchers once again mobilized another 40 personnel /equipment to support out of area incidents.  For the first time in the Center’s history - we ran out of engines available for out of zone assignments on three different occasions. A program started 6 years ago with Denver Fire that involved training their personnel in Dispatch positions proved itself over and over again. During the many mobilizations and incidents within our zone – their wildland fire team supported Pueblo with quality personnel willing to assist at a moment’s notice, however needed.   Thanks to all of the agencies and Fire Board for your support this year with the purchase of much needed equipment and funding for the dispatch positions.    </a:t>
            </a:r>
          </a:p>
          <a:p>
            <a:pPr algn="l"/>
            <a:endParaRPr lang="en-US" sz="800" b="1" dirty="0"/>
          </a:p>
        </p:txBody>
      </p:sp>
    </p:spTree>
    <p:extLst>
      <p:ext uri="{BB962C8B-B14F-4D97-AF65-F5344CB8AC3E}">
        <p14:creationId xmlns:p14="http://schemas.microsoft.com/office/powerpoint/2010/main" val="18486079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0"/>
            <a:ext cx="8183880" cy="670560"/>
          </a:xfrm>
        </p:spPr>
        <p:txBody>
          <a:bodyPr>
            <a:normAutofit/>
          </a:bodyPr>
          <a:lstStyle/>
          <a:p>
            <a:pPr algn="ctr"/>
            <a:r>
              <a:rPr lang="en-US" sz="2400" dirty="0" smtClean="0">
                <a:solidFill>
                  <a:schemeClr val="accent2">
                    <a:lumMod val="75000"/>
                  </a:schemeClr>
                </a:solidFill>
              </a:rPr>
              <a:t>5 year Average-330 Fires, 103,871 Acres</a:t>
            </a:r>
            <a:endParaRPr lang="en-US" sz="2400" dirty="0">
              <a:solidFill>
                <a:schemeClr val="accent2">
                  <a:lumMod val="7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2719109256"/>
              </p:ext>
            </p:extLst>
          </p:nvPr>
        </p:nvGraphicFramePr>
        <p:xfrm>
          <a:off x="457200" y="457200"/>
          <a:ext cx="82296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316452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chemeClr val="accent2">
                    <a:lumMod val="75000"/>
                  </a:schemeClr>
                </a:solidFill>
              </a:rPr>
              <a:t>2012 Resource Orders</a:t>
            </a:r>
            <a:endParaRPr lang="en-US" dirty="0">
              <a:solidFill>
                <a:schemeClr val="accent2">
                  <a:lumMod val="75000"/>
                </a:schemeClr>
              </a:solidFill>
            </a:endParaRPr>
          </a:p>
        </p:txBody>
      </p:sp>
      <p:sp>
        <p:nvSpPr>
          <p:cNvPr id="3" name="Subtitle 2"/>
          <p:cNvSpPr>
            <a:spLocks noGrp="1"/>
          </p:cNvSpPr>
          <p:nvPr>
            <p:ph type="subTitle" idx="1"/>
          </p:nvPr>
        </p:nvSpPr>
        <p:spPr/>
        <p:txBody>
          <a:bodyPr/>
          <a:lstStyle/>
          <a:p>
            <a:pPr algn="l"/>
            <a:r>
              <a:rPr lang="en-US" b="1" dirty="0" smtClean="0">
                <a:solidFill>
                  <a:schemeClr val="accent2">
                    <a:lumMod val="75000"/>
                  </a:schemeClr>
                </a:solidFill>
              </a:rPr>
              <a:t>Overhead, Equipment (Engine’s), Aircraft and Crew – In/Out of Zone Assignments</a:t>
            </a:r>
            <a:endParaRPr lang="en-US" b="1" dirty="0">
              <a:solidFill>
                <a:schemeClr val="accent2">
                  <a:lumMod val="75000"/>
                </a:schemeClr>
              </a:solidFill>
            </a:endParaRPr>
          </a:p>
        </p:txBody>
      </p:sp>
    </p:spTree>
    <p:extLst>
      <p:ext uri="{BB962C8B-B14F-4D97-AF65-F5344CB8AC3E}">
        <p14:creationId xmlns:p14="http://schemas.microsoft.com/office/powerpoint/2010/main" val="2020072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62600"/>
            <a:ext cx="8183880" cy="474550"/>
          </a:xfrm>
        </p:spPr>
        <p:txBody>
          <a:bodyPr>
            <a:normAutofit fontScale="90000"/>
          </a:bodyPr>
          <a:lstStyle/>
          <a:p>
            <a:pPr algn="ctr"/>
            <a:r>
              <a:rPr lang="en-US" dirty="0" smtClean="0">
                <a:solidFill>
                  <a:schemeClr val="accent2">
                    <a:lumMod val="75000"/>
                  </a:schemeClr>
                </a:solidFill>
              </a:rPr>
              <a:t>Overhead In Zone Incidents</a:t>
            </a:r>
            <a:endParaRPr lang="en-US" dirty="0">
              <a:solidFill>
                <a:schemeClr val="accent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689006010"/>
              </p:ext>
            </p:extLst>
          </p:nvPr>
        </p:nvGraphicFramePr>
        <p:xfrm>
          <a:off x="457199" y="457199"/>
          <a:ext cx="8229600" cy="4876800"/>
        </p:xfrm>
        <a:graphic>
          <a:graphicData uri="http://schemas.openxmlformats.org/drawingml/2006/table">
            <a:tbl>
              <a:tblPr firstRow="1" firstCol="1" bandRow="1"/>
              <a:tblGrid>
                <a:gridCol w="4114800"/>
                <a:gridCol w="4114800"/>
              </a:tblGrid>
              <a:tr h="304800">
                <a:tc>
                  <a:txBody>
                    <a:bodyPr/>
                    <a:lstStyle/>
                    <a:p>
                      <a:pPr marL="0" marR="0">
                        <a:lnSpc>
                          <a:spcPct val="115000"/>
                        </a:lnSpc>
                        <a:spcBef>
                          <a:spcPts val="0"/>
                        </a:spcBef>
                        <a:spcAft>
                          <a:spcPts val="0"/>
                        </a:spcAft>
                      </a:pPr>
                      <a:r>
                        <a:rPr lang="en-US" sz="1000" b="1">
                          <a:solidFill>
                            <a:srgbClr val="000000"/>
                          </a:solidFill>
                          <a:effectLst/>
                          <a:latin typeface="Calibri"/>
                          <a:ea typeface="Calibri"/>
                          <a:cs typeface="Calibri"/>
                        </a:rPr>
                        <a:t>Pueblo Reload Tanker Base Support CO-PSF-000005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SLV-PLC Severity CO-SLD-000631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RIO Grande NF Fire Support CO-RGF-000706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PSICC NF Support 2012</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PSICC Severity CO-PSF-000604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Lower North Fork CO-JEX-000176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Ditch Creek CO-PSF-001060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Caylor CO-PSF-000125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PBC Support 2012 CO-PBC-000016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Springer CO-PSF-000556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Lost Turtle CO-PSF-000448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Wetmore CO-CUX-001403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Treasure CO-PSF-000633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Alamosa NWR Severity CO-ALR-000517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Arkansas CO-PSF-000521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Waldo Canyon CO-PSF-000636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BLM National Severity CO-RGD-000767</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Gold Camp CO-PSF-000021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ROMO Severity CO-FFP-000563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PSICCC NF SUPPORT 2012 CO-PSF-000142</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Great Sand Dunes Severity CO-GSP-000532</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Platte River CO-PSF-000242</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Cheetah CO-LSX-000738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Monument Helibase Support CO-PSF-000399</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Frisco Canyon CO-LSX-001180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Weber CO-PSF-000495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Waldo Canyon Baer CO-PSF-000728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Pike San Isabel NF ABCD Misc. CO-PSF-000555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Turkey Ridge CO-RGD-001010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Mid-Plains Severity KS-QUR-000606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4800">
                <a:tc>
                  <a:txBody>
                    <a:bodyPr/>
                    <a:lstStyle/>
                    <a:p>
                      <a:pPr marL="0" marR="0">
                        <a:lnSpc>
                          <a:spcPct val="115000"/>
                        </a:lnSpc>
                        <a:spcBef>
                          <a:spcPts val="0"/>
                        </a:spcBef>
                        <a:spcAft>
                          <a:spcPts val="0"/>
                        </a:spcAft>
                      </a:pPr>
                      <a:r>
                        <a:rPr lang="en-US" sz="1100" b="1">
                          <a:solidFill>
                            <a:srgbClr val="000000"/>
                          </a:solidFill>
                          <a:effectLst/>
                          <a:latin typeface="Calibri"/>
                          <a:ea typeface="Calibri"/>
                          <a:cs typeface="Calibri"/>
                        </a:rPr>
                        <a:t>KS Severity 2012 KS-QUR-001120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dirty="0">
                          <a:solidFill>
                            <a:srgbClr val="000000"/>
                          </a:solidFill>
                          <a:effectLst/>
                          <a:latin typeface="Calibri"/>
                          <a:ea typeface="Calibri"/>
                          <a:cs typeface="Calibri"/>
                        </a:rPr>
                        <a:t>West Eureka KS-MCR-000047</a:t>
                      </a:r>
                      <a:endParaRPr lang="en-US"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10523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257800"/>
            <a:ext cx="8183880" cy="779350"/>
          </a:xfrm>
        </p:spPr>
        <p:txBody>
          <a:bodyPr>
            <a:normAutofit fontScale="90000"/>
          </a:bodyPr>
          <a:lstStyle/>
          <a:p>
            <a:pPr algn="ctr"/>
            <a:r>
              <a:rPr lang="en-US" dirty="0" smtClean="0">
                <a:solidFill>
                  <a:schemeClr val="accent2">
                    <a:lumMod val="75000"/>
                  </a:schemeClr>
                </a:solidFill>
              </a:rPr>
              <a:t>Overhead Out of Zone Incidents</a:t>
            </a:r>
            <a:endParaRPr lang="en-US" dirty="0">
              <a:solidFill>
                <a:schemeClr val="accent2">
                  <a:lumMod val="75000"/>
                </a:schemeClr>
              </a:solidFill>
            </a:endParaRP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1649027430"/>
              </p:ext>
            </p:extLst>
          </p:nvPr>
        </p:nvGraphicFramePr>
        <p:xfrm>
          <a:off x="514350" y="457194"/>
          <a:ext cx="3932238" cy="4724400"/>
        </p:xfrm>
        <a:graphic>
          <a:graphicData uri="http://schemas.openxmlformats.org/drawingml/2006/table">
            <a:tbl>
              <a:tblPr firstRow="1" firstCol="1" bandRow="1"/>
              <a:tblGrid>
                <a:gridCol w="1966119"/>
                <a:gridCol w="1966119"/>
              </a:tblGrid>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TNF ABCD MISC AZ-TNF-00002</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Stafford CA-SHF-002894</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Bull Flat AZ-FTA-000060</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Williams CA-ANF-004803</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Charley AZ-TNF-000967</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Rush CA-NOD-003490</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Mistake AZ-TNF-000937</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Jawbone CA-CDD-011542</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TNF September Support CA-TNF-002077</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Fort Complex CA-KNF-005659</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CHIPs CA-PNF-001001</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Bagley Complex CA-SHF-002744</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READING CA-LNP-003115</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GOFF CA-KNF-005533</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Lost CA-NOD-003373</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Salt Creek CA-SHF-002521</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Wrigley CO-GRD-000455</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Hewlett CO-ARF-000228</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Lower North Fork Review Team CO-COS-000002</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High Park CO-LRX-000329</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Brush Creek CO-WRD-000429</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MAFFs Refresher CO-R02-0000006</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Rocky Mountain RMCC Support CO-RMC-000001</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ICS CO-RMR-000102</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R2-FY12 Staging/Preposition</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Little Sand CO-SJF-000133</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ARF ABCD Miscellaneous CO-ARF-000001</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Pine Ridge CO-GRD-000275</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ARF Support CO-ARF-000005</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Powell Complex CO-WRD-000434</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Jeffco ATB Support- May CO-ARF-000199</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Roach CO-ARF-000838</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Jeffco ATB Support- July CO-FTC-000545</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R2 Severity- Fire Prevention CO-R02-0000013</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Jeffco ATB Support- August CO-ARF-000720</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R2 Regional Office Support CO-R02-000003</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FTC Support CO-FTC-000002</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Stuart Hole CO-AFR-000305</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Air Park CO-SUA-000618</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dirty="0">
                          <a:solidFill>
                            <a:srgbClr val="000000"/>
                          </a:solidFill>
                          <a:effectLst/>
                          <a:latin typeface="Calibri"/>
                          <a:ea typeface="Calibri"/>
                          <a:cs typeface="Calibri"/>
                        </a:rPr>
                        <a:t>Sunrise Mine CO-UPD-000073</a:t>
                      </a:r>
                      <a:endParaRPr lang="en-US" sz="700" dirty="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2963677819"/>
              </p:ext>
            </p:extLst>
          </p:nvPr>
        </p:nvGraphicFramePr>
        <p:xfrm>
          <a:off x="4756150" y="457204"/>
          <a:ext cx="3930650" cy="4724400"/>
        </p:xfrm>
        <a:graphic>
          <a:graphicData uri="http://schemas.openxmlformats.org/drawingml/2006/table">
            <a:tbl>
              <a:tblPr firstRow="1" firstCol="1" bandRow="1"/>
              <a:tblGrid>
                <a:gridCol w="1965325"/>
                <a:gridCol w="1965325"/>
              </a:tblGrid>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BEAR CO-WRD-000433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Weber CO-SJD-000271</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BLM- Colorado National Severity CO-CSO-000002</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Hwy 13 CO-GFX-000729</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Brushy Mountain CO-MEX-000104</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Vallecito CO-SJF-001038</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Conway CO-LSD-000457</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Fern Lake CO-RMP-000975</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Galuchie CO-ARF-000133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BOF Large Fire Support ID-BOF-000467</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NICC Support ID-FCF-000001</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R1 Large Fire Support MT-R01-000010</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Avelene ID-SWS-000452</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BAER Team East Sarpy MT-CRA-000101</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Benwalk ID-BOD-000432</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Butler MT-LNF-000804</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Cave Canyon ID-STF-000423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Chrandal Creek MT-BRF-005432</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Curran ID-STF-000503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Dahl MT-SOS-000013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Halstead ID-SCF-012151</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Delphia MT-SOS-000070</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Karney ID-SWS-000932</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Eagle Creek MT-NCA-012058</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Kinyon Road ID-TFD-000263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East Sarpy MT-CRA-000085</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McGuire ID-NPF-000531</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Elbow Pass Complex MT-LCF-002085</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Mustang Complex ID-SCF-012190</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Elevation Mountain MT-SWS-000438</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Sheep ID0NPF-000604</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Nineteen Mile MT-CES-000122</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Springs ID-BOF-000646</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Rosebud MT-SOS-000075</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Trinity North ID-BOF-000667</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Rosebud Complex MT-EAS-000007</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Trinity Ridge ID-BOF-000628</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Sawtooth MT-BRF-005563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6220">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Trinity Ridge West ID-BOF-000745</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dirty="0" err="1">
                          <a:solidFill>
                            <a:srgbClr val="000000"/>
                          </a:solidFill>
                          <a:effectLst/>
                          <a:latin typeface="Calibri"/>
                          <a:ea typeface="Calibri"/>
                          <a:cs typeface="Calibri"/>
                        </a:rPr>
                        <a:t>Skipsted</a:t>
                      </a:r>
                      <a:r>
                        <a:rPr lang="en-US" sz="700" b="1" dirty="0">
                          <a:solidFill>
                            <a:srgbClr val="000000"/>
                          </a:solidFill>
                          <a:effectLst/>
                          <a:latin typeface="Calibri"/>
                          <a:ea typeface="Calibri"/>
                          <a:cs typeface="Calibri"/>
                        </a:rPr>
                        <a:t> MT-SOS-000040</a:t>
                      </a:r>
                      <a:endParaRPr lang="en-US" sz="700" dirty="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559143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50750"/>
          </a:xfrm>
        </p:spPr>
        <p:txBody>
          <a:bodyPr>
            <a:normAutofit fontScale="90000"/>
          </a:bodyPr>
          <a:lstStyle/>
          <a:p>
            <a:pPr algn="ctr"/>
            <a:r>
              <a:rPr lang="en-US" dirty="0" smtClean="0">
                <a:solidFill>
                  <a:schemeClr val="accent2">
                    <a:lumMod val="75000"/>
                  </a:schemeClr>
                </a:solidFill>
              </a:rPr>
              <a:t>Overhead Out of Zone Incidents</a:t>
            </a:r>
            <a:endParaRPr lang="en-US" dirty="0">
              <a:solidFill>
                <a:schemeClr val="accent2">
                  <a:lumMod val="75000"/>
                </a:schemeClr>
              </a:solidFill>
            </a:endParaRPr>
          </a:p>
        </p:txBody>
      </p:sp>
      <p:sp>
        <p:nvSpPr>
          <p:cNvPr id="7" name="Rectangle 1"/>
          <p:cNvSpPr>
            <a:spLocks noChangeArrowheads="1"/>
          </p:cNvSpPr>
          <p:nvPr/>
        </p:nvSpPr>
        <p:spPr bwMode="auto">
          <a:xfrm>
            <a:off x="4756150" y="147955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5" name="Content Placeholder 14"/>
          <p:cNvGraphicFramePr>
            <a:graphicFrameLocks noGrp="1"/>
          </p:cNvGraphicFramePr>
          <p:nvPr>
            <p:ph sz="half" idx="2"/>
            <p:extLst>
              <p:ext uri="{D42A27DB-BD31-4B8C-83A1-F6EECF244321}">
                <p14:modId xmlns:p14="http://schemas.microsoft.com/office/powerpoint/2010/main" val="1193217549"/>
              </p:ext>
            </p:extLst>
          </p:nvPr>
        </p:nvGraphicFramePr>
        <p:xfrm>
          <a:off x="4756150" y="457200"/>
          <a:ext cx="3930650" cy="4953008"/>
        </p:xfrm>
        <a:graphic>
          <a:graphicData uri="http://schemas.openxmlformats.org/drawingml/2006/table">
            <a:tbl>
              <a:tblPr firstRow="1" firstCol="1" bandRow="1"/>
              <a:tblGrid>
                <a:gridCol w="1965325"/>
                <a:gridCol w="1965325"/>
              </a:tblGrid>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Cache Creek OR-WWF-000742</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Red Ledges UT-UWF-000783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Long Draw OR-VAD-000067</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Seeley UT-MLF-002129</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Miller Homestead OR-BUD-020072</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Wolf Den UT-VLD-000133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Ten Mile Complex OR-VAD-000136</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Easter Complex VA-VAF-201257</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Waterfalls 2 OR-WSA-000064</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Point 2 VA-VAF-201280</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Cascade Creek WA-GPF-000563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Fontenelle WY-BTF-000006</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Okanogan Complex WA-OWF-000610</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Gilead WY-BHF-000520</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Yakima Complex WA-OWF-000583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Horsethief Canyon WY-BTF-000034</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Wenatchee (River) Complex WA-OWF-000559</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Oil Creek WY-CPS-012137</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Table Mountain Complex WA-OWF-000642</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Russels Camp WY-COX-012096</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WSO National Severity WY-CPC-012113</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Seminoe WY-RAD-000229</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SHF Support WY-SHF-000246</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Sheep Herder Hill Complex WY-CPS-012070</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Alpine Lake WY-WRA-000490</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Skull Creek Complex WY-CPS-012070</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Arapaho WY-ALX-012131</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Squirrel Creek WY-MBF-012139</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Cow Camp WY-MBF-012069</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WBD- Long Term Severity WY-WBD-000237</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9563">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Ferris WY-RAD-000269</a:t>
                      </a:r>
                      <a:endParaRPr lang="en-US" sz="700">
                        <a:effectLst/>
                        <a:latin typeface="Calibri"/>
                        <a:ea typeface="Calibri"/>
                        <a:cs typeface="Times New Roman"/>
                      </a:endParaRPr>
                    </a:p>
                  </a:txBody>
                  <a:tcPr marL="44331" marR="4433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457200">
                        <a:lnSpc>
                          <a:spcPct val="115000"/>
                        </a:lnSpc>
                        <a:spcBef>
                          <a:spcPts val="0"/>
                        </a:spcBef>
                        <a:spcAft>
                          <a:spcPts val="0"/>
                        </a:spcAft>
                      </a:pPr>
                      <a:r>
                        <a:rPr lang="en-US" sz="700" b="1" dirty="0">
                          <a:effectLst/>
                          <a:latin typeface="Calibri"/>
                          <a:ea typeface="Calibri"/>
                          <a:cs typeface="Times New Roman"/>
                        </a:rPr>
                        <a:t> </a:t>
                      </a:r>
                      <a:endParaRPr lang="en-US" sz="700" dirty="0">
                        <a:effectLst/>
                        <a:latin typeface="Calibri"/>
                        <a:ea typeface="Calibri"/>
                        <a:cs typeface="Times New Roman"/>
                      </a:endParaRPr>
                    </a:p>
                  </a:txBody>
                  <a:tcPr marL="44331" marR="4433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4" name="Content Placeholder 13"/>
          <p:cNvGraphicFramePr>
            <a:graphicFrameLocks noGrp="1"/>
          </p:cNvGraphicFramePr>
          <p:nvPr>
            <p:ph sz="half" idx="1"/>
            <p:extLst>
              <p:ext uri="{D42A27DB-BD31-4B8C-83A1-F6EECF244321}">
                <p14:modId xmlns:p14="http://schemas.microsoft.com/office/powerpoint/2010/main" val="2568631809"/>
              </p:ext>
            </p:extLst>
          </p:nvPr>
        </p:nvGraphicFramePr>
        <p:xfrm>
          <a:off x="514350" y="457194"/>
          <a:ext cx="3932238" cy="4953006"/>
        </p:xfrm>
        <a:graphic>
          <a:graphicData uri="http://schemas.openxmlformats.org/drawingml/2006/table">
            <a:tbl>
              <a:tblPr firstRow="1" firstCol="1" bandRow="1"/>
              <a:tblGrid>
                <a:gridCol w="1966119"/>
                <a:gridCol w="1966119"/>
              </a:tblGrid>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Wesley ID-PAF-012076</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Southeast Montana Complex MT-MCD-000035</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MS Canyon 252 Oil Spill LA-DLR-201001</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West Garceau MT-FHA-000123</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BLM National Severity MT-MCD-100045</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Douthit NE-NES-121133</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Fair Field Creek NE-NES-120674</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Misc. ABC NM-SNF-000001</a:t>
                      </a:r>
                      <a:endParaRPr lang="en-US" sz="700">
                        <a:effectLst/>
                        <a:latin typeface="Calibri"/>
                        <a:ea typeface="Calibri"/>
                        <a:cs typeface="Times New Roman"/>
                      </a:endParaRPr>
                    </a:p>
                  </a:txBody>
                  <a:tcPr marL="44349" marR="44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Region 23 Complex NE-NES-121135</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HTF Preposition NV-HTF-120312</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Wellnitz NE-NES-121137</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Elko BLM Severity 2012 NV-EKD-100678</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Gila ABCD Misc NM-GNF-000001</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Holloway NV-WID-020210</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Baldy NM-GNF-000121</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Elko Mobilization Center 2012 NV-EIC-101349</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Little Bear NM-LNF-000007</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White Rock NV-ELD-000041</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367">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Whitewater NM-GNF-000143</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FEMA R2 Hurricane Sandy Lakehurst NIMO2 Activation NJ-FEMA-130001</a:t>
                      </a:r>
                      <a:endParaRPr lang="en-US" sz="700">
                        <a:effectLst/>
                        <a:latin typeface="Calibri"/>
                        <a:ea typeface="Calibri"/>
                        <a:cs typeface="Times New Roman"/>
                      </a:endParaRPr>
                    </a:p>
                  </a:txBody>
                  <a:tcPr marL="44349" marR="44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367">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FEMA R2 Hurricane Sandy Ft. Dix Mob Center Support NJ-FEMA-130009</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FEMA R2 Hurricane Sandy NY Road Clearing NY-FEMA-130004</a:t>
                      </a:r>
                      <a:endParaRPr lang="en-US" sz="700">
                        <a:effectLst/>
                        <a:latin typeface="Calibri"/>
                        <a:ea typeface="Calibri"/>
                        <a:cs typeface="Times New Roman"/>
                      </a:endParaRPr>
                    </a:p>
                  </a:txBody>
                  <a:tcPr marL="44349" marR="44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1367">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Northeast Area Hurricane Sandy ESF4 Activation WI-R09-000005</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0537- Pole Creek OR-DEF-000537</a:t>
                      </a:r>
                      <a:endParaRPr lang="en-US" sz="700">
                        <a:effectLst/>
                        <a:latin typeface="Calibri"/>
                        <a:ea typeface="Calibri"/>
                        <a:cs typeface="Times New Roman"/>
                      </a:endParaRPr>
                    </a:p>
                  </a:txBody>
                  <a:tcPr marL="44349" marR="443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0172 2012 Redmond ATB Support OR-DEF-000172</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WIF ABC Misc OR-WIF-120001</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2012 MAF ABCD Misc OR-MAF-012001</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Barry Point OR-FWF-120680</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Bonita Complex OR-VAD-000079</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Box Creek UT-FIF-000083</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685">
                <a:tc>
                  <a:txBody>
                    <a:bodyPr/>
                    <a:lstStyle/>
                    <a:p>
                      <a:pPr marL="0" marR="0">
                        <a:lnSpc>
                          <a:spcPct val="115000"/>
                        </a:lnSpc>
                        <a:spcBef>
                          <a:spcPts val="0"/>
                        </a:spcBef>
                        <a:spcAft>
                          <a:spcPts val="0"/>
                        </a:spcAft>
                      </a:pPr>
                      <a:r>
                        <a:rPr lang="en-US" sz="700" b="1">
                          <a:solidFill>
                            <a:srgbClr val="000000"/>
                          </a:solidFill>
                          <a:effectLst/>
                          <a:latin typeface="Calibri"/>
                          <a:ea typeface="Calibri"/>
                          <a:cs typeface="Calibri"/>
                        </a:rPr>
                        <a:t>Butte OR-UPF-120132</a:t>
                      </a:r>
                      <a:endParaRPr lang="en-US" sz="70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b="1" dirty="0">
                          <a:solidFill>
                            <a:srgbClr val="000000"/>
                          </a:solidFill>
                          <a:effectLst/>
                          <a:latin typeface="Calibri"/>
                          <a:ea typeface="Calibri"/>
                          <a:cs typeface="Calibri"/>
                        </a:rPr>
                        <a:t>Lost Lake UT-FIF-000082</a:t>
                      </a:r>
                      <a:endParaRPr lang="en-US" sz="700" dirty="0">
                        <a:effectLst/>
                        <a:latin typeface="Calibri"/>
                        <a:ea typeface="Calibri"/>
                        <a:cs typeface="Times New Roman"/>
                      </a:endParaRPr>
                    </a:p>
                  </a:txBody>
                  <a:tcPr marL="44349" marR="4434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989123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943600"/>
            <a:ext cx="6781800" cy="461665"/>
          </a:xfrm>
          <a:prstGeom prst="rect">
            <a:avLst/>
          </a:prstGeom>
          <a:noFill/>
        </p:spPr>
        <p:txBody>
          <a:bodyPr wrap="square" rtlCol="0">
            <a:spAutoFit/>
          </a:bodyPr>
          <a:lstStyle/>
          <a:p>
            <a:pPr algn="ctr"/>
            <a:r>
              <a:rPr lang="en-US" sz="2400" b="1" dirty="0" smtClean="0">
                <a:solidFill>
                  <a:schemeClr val="accent2">
                    <a:lumMod val="75000"/>
                  </a:schemeClr>
                </a:solidFill>
              </a:rPr>
              <a:t>1,350 Requests for 17 Incidents</a:t>
            </a:r>
            <a:endParaRPr lang="en-US" sz="2400" b="1" dirty="0">
              <a:solidFill>
                <a:schemeClr val="accent2">
                  <a:lumMod val="75000"/>
                </a:schemeClr>
              </a:solidFill>
            </a:endParaRPr>
          </a:p>
        </p:txBody>
      </p:sp>
      <p:graphicFrame>
        <p:nvGraphicFramePr>
          <p:cNvPr id="9" name="Content Placeholder 8"/>
          <p:cNvGraphicFramePr>
            <a:graphicFrameLocks noGrp="1"/>
          </p:cNvGraphicFramePr>
          <p:nvPr>
            <p:ph sz="half" idx="1"/>
            <p:extLst>
              <p:ext uri="{D42A27DB-BD31-4B8C-83A1-F6EECF244321}">
                <p14:modId xmlns:p14="http://schemas.microsoft.com/office/powerpoint/2010/main" val="2276399496"/>
              </p:ext>
            </p:extLst>
          </p:nvPr>
        </p:nvGraphicFramePr>
        <p:xfrm>
          <a:off x="533400" y="457200"/>
          <a:ext cx="4057650" cy="5257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1864250674"/>
              </p:ext>
            </p:extLst>
          </p:nvPr>
        </p:nvGraphicFramePr>
        <p:xfrm>
          <a:off x="4756150" y="530224"/>
          <a:ext cx="3930650" cy="5184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98098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5943600"/>
            <a:ext cx="6477000" cy="461665"/>
          </a:xfrm>
          <a:prstGeom prst="rect">
            <a:avLst/>
          </a:prstGeom>
          <a:noFill/>
        </p:spPr>
        <p:txBody>
          <a:bodyPr wrap="square" rtlCol="0">
            <a:spAutoFit/>
          </a:bodyPr>
          <a:lstStyle/>
          <a:p>
            <a:pPr algn="ctr"/>
            <a:r>
              <a:rPr lang="en-US" sz="2400" b="1" dirty="0" smtClean="0">
                <a:solidFill>
                  <a:schemeClr val="accent2">
                    <a:lumMod val="75000"/>
                  </a:schemeClr>
                </a:solidFill>
              </a:rPr>
              <a:t>867 Requests for 150 Incidents</a:t>
            </a:r>
            <a:endParaRPr lang="en-US" sz="2400" b="1" dirty="0">
              <a:solidFill>
                <a:schemeClr val="accent2">
                  <a:lumMod val="75000"/>
                </a:schemeClr>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254698580"/>
              </p:ext>
            </p:extLst>
          </p:nvPr>
        </p:nvGraphicFramePr>
        <p:xfrm>
          <a:off x="514350" y="530224"/>
          <a:ext cx="3981450" cy="5108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1720793986"/>
              </p:ext>
            </p:extLst>
          </p:nvPr>
        </p:nvGraphicFramePr>
        <p:xfrm>
          <a:off x="4572000" y="457200"/>
          <a:ext cx="408305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0133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6950"/>
          </a:xfrm>
        </p:spPr>
        <p:txBody>
          <a:bodyPr>
            <a:normAutofit fontScale="90000"/>
          </a:bodyPr>
          <a:lstStyle/>
          <a:p>
            <a:pPr algn="ctr"/>
            <a:r>
              <a:rPr lang="en-US" dirty="0" smtClean="0">
                <a:solidFill>
                  <a:schemeClr val="accent2">
                    <a:lumMod val="75000"/>
                  </a:schemeClr>
                </a:solidFill>
              </a:rPr>
              <a:t>Crew In of Zone Incidents</a:t>
            </a:r>
            <a:endParaRPr lang="en-US" dirty="0">
              <a:solidFill>
                <a:schemeClr val="accent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948239283"/>
              </p:ext>
            </p:extLst>
          </p:nvPr>
        </p:nvGraphicFramePr>
        <p:xfrm>
          <a:off x="457199" y="533400"/>
          <a:ext cx="8229600" cy="4038595"/>
        </p:xfrm>
        <a:graphic>
          <a:graphicData uri="http://schemas.openxmlformats.org/drawingml/2006/table">
            <a:tbl>
              <a:tblPr firstRow="1" firstCol="1" bandRow="1"/>
              <a:tblGrid>
                <a:gridCol w="4114800"/>
                <a:gridCol w="4114800"/>
              </a:tblGrid>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PSICC NF Support, CO-PSF-142</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Treasure, CO-PSF-633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Lower North Fork, CO-JEX-176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Waldo Canyon, CO-PSF-636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Westcreek, CO-TLX-201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Trout Creek, CO-PSF-648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Rosado, CO-SHX-235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Cheetah, CO-LSX-738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Platte River, CO-PSF-242</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Mill Gulch, CO-PSF-793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Nepesta, CO-PUX-423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Derringer, CO-PSF-924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Weber, CO-PSF-495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Turkey Ridge, CO-RGD-1010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Arkansas, CO-PSF-521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Ditch Creek, CO-PSF-1060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Springer, CO-PSF-556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Frisco Canyon, CO-LSX-1180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Spikebuck, CO-RGD-588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Wetmore, CO-CUX-1403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45">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PSICC NF Severity, CO-PSF-604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latin typeface="Calibri"/>
                          <a:ea typeface="Calibri"/>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8486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50750"/>
          </a:xfrm>
        </p:spPr>
        <p:txBody>
          <a:bodyPr>
            <a:normAutofit fontScale="90000"/>
          </a:bodyPr>
          <a:lstStyle/>
          <a:p>
            <a:pPr algn="ctr"/>
            <a:r>
              <a:rPr lang="en-US" dirty="0" smtClean="0">
                <a:solidFill>
                  <a:schemeClr val="accent2">
                    <a:lumMod val="75000"/>
                  </a:schemeClr>
                </a:solidFill>
              </a:rPr>
              <a:t>Crew Out of Zone Incidents</a:t>
            </a:r>
            <a:endParaRPr lang="en-US" dirty="0">
              <a:solidFill>
                <a:schemeClr val="accent2">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497822519"/>
              </p:ext>
            </p:extLst>
          </p:nvPr>
        </p:nvGraphicFramePr>
        <p:xfrm>
          <a:off x="457200" y="457209"/>
          <a:ext cx="8229600" cy="4876790"/>
        </p:xfrm>
        <a:graphic>
          <a:graphicData uri="http://schemas.openxmlformats.org/drawingml/2006/table">
            <a:tbl>
              <a:tblPr firstRow="1" firstCol="1" bandRow="1"/>
              <a:tblGrid>
                <a:gridCol w="3818169"/>
                <a:gridCol w="4411431"/>
              </a:tblGrid>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Wallow, AZ-ASF-110152</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Wolf, CO-WRD-000579</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Fern Lake, CO-RMP-000975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X Rock, CO-LPX-000208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Chaining, CO-DTX-000412</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R2 FY12 Staging/Preposition, CO-R02-000004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Hwy 13, CO-GFX-000729</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Knox Canyon, ID-EIX-012018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Middle Elk, CO-WFR-000711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2012 NICC Support, ID-FCF-000001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Brush Creek, CO-WRD-000429</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Black Beach, MT-CES-000119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Cabin Creek, CO-GUX-000039</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Wellnitz, NE-NES-121137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Cross Canyon, CO-MNX-000944</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2012 Large Fire Preparedness/Preposition, NM-R03-000007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Divide, CO-WRD-000580</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Gilead, WY-BHF-000520</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East Fork, CO-SJF-000051</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Arapaho, WY-ALX-012131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Hewelett, CO-ARF-000228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Elk Butte, WY-RSD-000380</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High Park, CO-ARF-000039</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FY12 WY-MBF/TBNG Severity, WY-MBF-012162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High Park, CO-LRX-000039*</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Ferris, WY-RAD-000269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Mile Marker 125, CO-GND-000036</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Russels Camp, WY-MBF-012096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Roach, CO-ARF-000838</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Sawmill Canyon, WY-CPS-012205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Stuart Hole, CO-ARF-000305</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Squirrel Creek, WY-MBF-012139 </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870">
                <a:tc>
                  <a:txBody>
                    <a:bodyPr/>
                    <a:lstStyle/>
                    <a:p>
                      <a:pPr marL="0" marR="0">
                        <a:lnSpc>
                          <a:spcPct val="115000"/>
                        </a:lnSpc>
                        <a:spcBef>
                          <a:spcPts val="0"/>
                        </a:spcBef>
                        <a:spcAft>
                          <a:spcPts val="0"/>
                        </a:spcAft>
                      </a:pPr>
                      <a:r>
                        <a:rPr lang="en-US" sz="1200" b="1">
                          <a:solidFill>
                            <a:srgbClr val="000000"/>
                          </a:solidFill>
                          <a:effectLst/>
                          <a:latin typeface="Calibri"/>
                          <a:ea typeface="Calibri"/>
                          <a:cs typeface="Calibri"/>
                        </a:rPr>
                        <a:t>Sunrise Mine, CO-UPD-000073</a:t>
                      </a:r>
                      <a:endParaRPr lang="en-US" sz="11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solidFill>
                            <a:srgbClr val="000000"/>
                          </a:solidFill>
                          <a:effectLst/>
                          <a:latin typeface="Calibri"/>
                          <a:ea typeface="Calibri"/>
                          <a:cs typeface="Calibri"/>
                        </a:rPr>
                        <a:t> </a:t>
                      </a:r>
                      <a:endParaRPr lang="en-US" sz="11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5721970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019800"/>
            <a:ext cx="6248400" cy="461665"/>
          </a:xfrm>
          <a:prstGeom prst="rect">
            <a:avLst/>
          </a:prstGeom>
          <a:noFill/>
        </p:spPr>
        <p:txBody>
          <a:bodyPr wrap="square" rtlCol="0">
            <a:spAutoFit/>
          </a:bodyPr>
          <a:lstStyle/>
          <a:p>
            <a:pPr algn="ctr"/>
            <a:r>
              <a:rPr lang="en-US" sz="2400" b="1" dirty="0" smtClean="0">
                <a:solidFill>
                  <a:schemeClr val="accent2">
                    <a:lumMod val="75000"/>
                  </a:schemeClr>
                </a:solidFill>
              </a:rPr>
              <a:t>220 Requests for 21 Incidents</a:t>
            </a:r>
            <a:endParaRPr lang="en-US" sz="2400" b="1" dirty="0">
              <a:solidFill>
                <a:schemeClr val="accent2">
                  <a:lumMod val="75000"/>
                </a:schemeClr>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423278305"/>
              </p:ext>
            </p:extLst>
          </p:nvPr>
        </p:nvGraphicFramePr>
        <p:xfrm>
          <a:off x="514350" y="530224"/>
          <a:ext cx="3932238" cy="51847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342295049"/>
              </p:ext>
            </p:extLst>
          </p:nvPr>
        </p:nvGraphicFramePr>
        <p:xfrm>
          <a:off x="4648200" y="530224"/>
          <a:ext cx="4038600" cy="5184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50047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590800"/>
            <a:ext cx="8183880" cy="1066800"/>
          </a:xfrm>
        </p:spPr>
        <p:txBody>
          <a:bodyPr>
            <a:noAutofit/>
          </a:bodyPr>
          <a:lstStyle/>
          <a:p>
            <a:pPr algn="ctr"/>
            <a:r>
              <a:rPr lang="en-US" sz="6000" dirty="0" smtClean="0">
                <a:solidFill>
                  <a:schemeClr val="accent2">
                    <a:lumMod val="75000"/>
                  </a:schemeClr>
                </a:solidFill>
              </a:rPr>
              <a:t>Incident Totals</a:t>
            </a:r>
            <a:r>
              <a:rPr lang="en-US" sz="6000" dirty="0" smtClean="0"/>
              <a:t/>
            </a:r>
            <a:br>
              <a:rPr lang="en-US" sz="6000" dirty="0" smtClean="0"/>
            </a:br>
            <a:endParaRPr lang="en-US" sz="6000" dirty="0"/>
          </a:p>
        </p:txBody>
      </p:sp>
    </p:spTree>
    <p:extLst>
      <p:ext uri="{BB962C8B-B14F-4D97-AF65-F5344CB8AC3E}">
        <p14:creationId xmlns:p14="http://schemas.microsoft.com/office/powerpoint/2010/main" val="37174287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6019800"/>
            <a:ext cx="4953000" cy="400110"/>
          </a:xfrm>
          <a:prstGeom prst="rect">
            <a:avLst/>
          </a:prstGeom>
          <a:noFill/>
        </p:spPr>
        <p:txBody>
          <a:bodyPr wrap="square" rtlCol="0">
            <a:spAutoFit/>
          </a:bodyPr>
          <a:lstStyle/>
          <a:p>
            <a:pPr algn="ctr"/>
            <a:r>
              <a:rPr lang="en-US" sz="2000" b="1" dirty="0" smtClean="0">
                <a:solidFill>
                  <a:schemeClr val="accent2">
                    <a:lumMod val="75000"/>
                  </a:schemeClr>
                </a:solidFill>
              </a:rPr>
              <a:t>50 Requests for 33 Incidents</a:t>
            </a:r>
            <a:endParaRPr lang="en-US" sz="2000" b="1" dirty="0">
              <a:solidFill>
                <a:schemeClr val="accent2">
                  <a:lumMod val="75000"/>
                </a:schemeClr>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316391293"/>
              </p:ext>
            </p:extLst>
          </p:nvPr>
        </p:nvGraphicFramePr>
        <p:xfrm>
          <a:off x="514350" y="530224"/>
          <a:ext cx="3932238" cy="52609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192765865"/>
              </p:ext>
            </p:extLst>
          </p:nvPr>
        </p:nvGraphicFramePr>
        <p:xfrm>
          <a:off x="4648200" y="530224"/>
          <a:ext cx="4038600" cy="52609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23468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50750"/>
          </a:xfrm>
        </p:spPr>
        <p:txBody>
          <a:bodyPr>
            <a:normAutofit fontScale="90000"/>
          </a:bodyPr>
          <a:lstStyle/>
          <a:p>
            <a:pPr algn="ctr"/>
            <a:r>
              <a:rPr lang="en-US" dirty="0" smtClean="0">
                <a:solidFill>
                  <a:schemeClr val="accent2">
                    <a:lumMod val="75000"/>
                  </a:schemeClr>
                </a:solidFill>
              </a:rPr>
              <a:t>Engine In Zone Incidents</a:t>
            </a:r>
            <a:endParaRPr lang="en-US" dirty="0">
              <a:solidFill>
                <a:schemeClr val="accent2">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56785883"/>
              </p:ext>
            </p:extLst>
          </p:nvPr>
        </p:nvGraphicFramePr>
        <p:xfrm>
          <a:off x="609600" y="914400"/>
          <a:ext cx="7848600" cy="4343396"/>
        </p:xfrm>
        <a:graphic>
          <a:graphicData uri="http://schemas.openxmlformats.org/drawingml/2006/table">
            <a:tbl>
              <a:tblPr firstRow="1" firstCol="1" bandRow="1"/>
              <a:tblGrid>
                <a:gridCol w="3924300"/>
                <a:gridCol w="3924300"/>
              </a:tblGrid>
              <a:tr h="789710">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Calibri"/>
                        </a:rPr>
                        <a:t>Pueblo Reload Tanker Base Support, CO-PSF-000005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Great Sand Dunes Severity, CO-GSP-000532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54">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Calibri"/>
                        </a:rPr>
                        <a:t>PBC Support, CO-PBC-000016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PSICC NF ABCD Misc., CO-PSF-000555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54">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Calibri"/>
                        </a:rPr>
                        <a:t>Caylor, CO-PSF-000125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Springer, CO-PSF-000556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54">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Calibri"/>
                        </a:rPr>
                        <a:t>PSICC NF Support, CO-PSF-000142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PSICC Severity, CO-PSF-000604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54">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Calibri"/>
                        </a:rPr>
                        <a:t>Lower North Fork, CO-JEX-000176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Treasure, CO-PSF-000633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54">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Calibri"/>
                        </a:rPr>
                        <a:t>Platte River, CO-PSF-000242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Waldo Canyon, CO-PSF-636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54">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Calibri"/>
                        </a:rPr>
                        <a:t>Round Mountain, CO-PSF-000316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Trout Creek, CO-PSF-000648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54">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Calibri"/>
                        </a:rPr>
                        <a:t>Weber, CO-PSF-000495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Ditch Creek, CO-PSF-001060</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54">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Calibri"/>
                        </a:rPr>
                        <a:t>Alamosa NWR Severity, CO-ALR-000517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Wetmore, CO-CUX-001403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4854">
                <a:tc>
                  <a:txBody>
                    <a:bodyPr/>
                    <a:lstStyle/>
                    <a:p>
                      <a:pPr marL="0" marR="0">
                        <a:lnSpc>
                          <a:spcPct val="115000"/>
                        </a:lnSpc>
                        <a:spcBef>
                          <a:spcPts val="0"/>
                        </a:spcBef>
                        <a:spcAft>
                          <a:spcPts val="0"/>
                        </a:spcAft>
                      </a:pPr>
                      <a:r>
                        <a:rPr lang="en-US" sz="1200" b="1">
                          <a:solidFill>
                            <a:srgbClr val="000000"/>
                          </a:solidFill>
                          <a:effectLst/>
                          <a:latin typeface="Calibri"/>
                          <a:ea typeface="Times New Roman"/>
                          <a:cs typeface="Calibri"/>
                        </a:rPr>
                        <a:t>Arkansas, CO-PSF-000521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effectLst/>
                          <a:latin typeface="Calibri"/>
                          <a:ea typeface="Calibri"/>
                          <a:cs typeface="Times New Roman"/>
                        </a:rPr>
                        <a:t> </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909858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62600"/>
            <a:ext cx="8183880" cy="474550"/>
          </a:xfrm>
        </p:spPr>
        <p:txBody>
          <a:bodyPr>
            <a:normAutofit/>
          </a:bodyPr>
          <a:lstStyle/>
          <a:p>
            <a:pPr algn="ctr"/>
            <a:r>
              <a:rPr lang="en-US" sz="2400" dirty="0" smtClean="0">
                <a:solidFill>
                  <a:schemeClr val="accent2">
                    <a:lumMod val="75000"/>
                  </a:schemeClr>
                </a:solidFill>
              </a:rPr>
              <a:t>Equipment (Engines) Out of Zone Incidents</a:t>
            </a:r>
            <a:endParaRPr lang="en-US" sz="2400" dirty="0">
              <a:solidFill>
                <a:schemeClr val="accent2">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295986211"/>
              </p:ext>
            </p:extLst>
          </p:nvPr>
        </p:nvGraphicFramePr>
        <p:xfrm>
          <a:off x="533400" y="533400"/>
          <a:ext cx="8153400" cy="4952993"/>
        </p:xfrm>
        <a:graphic>
          <a:graphicData uri="http://schemas.openxmlformats.org/drawingml/2006/table">
            <a:tbl>
              <a:tblPr firstRow="1" firstCol="1" bandRow="1"/>
              <a:tblGrid>
                <a:gridCol w="4076700"/>
                <a:gridCol w="4076700"/>
              </a:tblGrid>
              <a:tr h="247758">
                <a:tc>
                  <a:txBody>
                    <a:bodyPr/>
                    <a:lstStyle/>
                    <a:p>
                      <a:pPr marL="0" marR="0">
                        <a:lnSpc>
                          <a:spcPct val="115000"/>
                        </a:lnSpc>
                        <a:spcBef>
                          <a:spcPts val="0"/>
                        </a:spcBef>
                        <a:spcAft>
                          <a:spcPts val="0"/>
                        </a:spcAft>
                      </a:pPr>
                      <a:r>
                        <a:rPr lang="en-US" sz="1200" b="1" dirty="0">
                          <a:effectLst/>
                          <a:latin typeface="Calibri"/>
                          <a:ea typeface="Calibri"/>
                          <a:cs typeface="Times New Roman"/>
                        </a:rPr>
                        <a:t>Hobble, AZ-ASD-120384</a:t>
                      </a:r>
                      <a:endParaRPr lang="en-US" sz="1100" dirty="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West Ash, NE-NES-121132</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2012 TNF ABCD Misc., AZ-TNF-000002</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Lutz, NV-HTF-011192</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Chips, CA-PNF-001001</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Willow, NV-NNS-101197</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517">
                <a:tc>
                  <a:txBody>
                    <a:bodyPr/>
                    <a:lstStyle/>
                    <a:p>
                      <a:pPr marL="0" marR="0">
                        <a:lnSpc>
                          <a:spcPct val="115000"/>
                        </a:lnSpc>
                        <a:spcBef>
                          <a:spcPts val="0"/>
                        </a:spcBef>
                        <a:spcAft>
                          <a:spcPts val="0"/>
                        </a:spcAft>
                      </a:pPr>
                      <a:r>
                        <a:rPr lang="en-US" sz="1200" b="1">
                          <a:effectLst/>
                          <a:latin typeface="Calibri"/>
                          <a:ea typeface="Calibri"/>
                          <a:cs typeface="Times New Roman"/>
                        </a:rPr>
                        <a:t>ENF Lighting, CA-ENF-016887</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2012 Large Fire Preparedness/Preposition, NM-R03-000007</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3347">
                <a:tc>
                  <a:txBody>
                    <a:bodyPr/>
                    <a:lstStyle/>
                    <a:p>
                      <a:pPr marL="0" marR="0">
                        <a:lnSpc>
                          <a:spcPct val="115000"/>
                        </a:lnSpc>
                        <a:spcBef>
                          <a:spcPts val="0"/>
                        </a:spcBef>
                        <a:spcAft>
                          <a:spcPts val="0"/>
                        </a:spcAft>
                      </a:pPr>
                      <a:r>
                        <a:rPr lang="en-US" sz="1200" b="1">
                          <a:effectLst/>
                          <a:latin typeface="Calibri"/>
                          <a:ea typeface="Calibri"/>
                          <a:cs typeface="Times New Roman"/>
                        </a:rPr>
                        <a:t>Rush, CA-NOD-003490</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effectLst/>
                          <a:latin typeface="Calibri"/>
                          <a:ea typeface="Calibri"/>
                          <a:cs typeface="Times New Roman"/>
                        </a:rPr>
                        <a:t>White Water </a:t>
                      </a:r>
                      <a:r>
                        <a:rPr lang="en-US" sz="1200" b="1" dirty="0" smtClean="0">
                          <a:effectLst/>
                          <a:latin typeface="Calibri"/>
                          <a:ea typeface="Calibri"/>
                          <a:cs typeface="Times New Roman"/>
                        </a:rPr>
                        <a:t>Baldy </a:t>
                      </a:r>
                      <a:r>
                        <a:rPr lang="en-US" sz="1200" b="1" dirty="0">
                          <a:effectLst/>
                          <a:latin typeface="Calibri"/>
                          <a:ea typeface="Calibri"/>
                          <a:cs typeface="Times New Roman"/>
                        </a:rPr>
                        <a:t>Complex, NM-GNF-000143</a:t>
                      </a:r>
                      <a:endParaRPr lang="en-US" sz="1100" dirty="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TNF August Lighting, CA-TNF-001518</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McIntosh, ND-SRA-121110</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Fern Lake, CO-RMP-000975</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Lagoon Creek, OK-PAA-001219</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Conway, CO-LSD-000457</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Step Program, OK-CAN-012053</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Divide, CO-WRD-000580</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Barry Point, OR-FWF-120680</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Hewelett, CO-ARF-000228</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BKF ABCD MISC., SD-BKF-120006</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5517">
                <a:tc>
                  <a:txBody>
                    <a:bodyPr/>
                    <a:lstStyle/>
                    <a:p>
                      <a:pPr marL="0" marR="0">
                        <a:lnSpc>
                          <a:spcPct val="115000"/>
                        </a:lnSpc>
                        <a:spcBef>
                          <a:spcPts val="0"/>
                        </a:spcBef>
                        <a:spcAft>
                          <a:spcPts val="0"/>
                        </a:spcAft>
                      </a:pPr>
                      <a:r>
                        <a:rPr lang="en-US" sz="1200" b="1">
                          <a:effectLst/>
                          <a:latin typeface="Calibri"/>
                          <a:ea typeface="Calibri"/>
                          <a:cs typeface="Times New Roman"/>
                        </a:rPr>
                        <a:t>High Park, CO-LRX-000329</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BKF Command and Mob Center, SD-BKF-120842</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Little Sand, CO-SJF-000133</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BKF National Severity 2012, SD-BKF-120487</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Pine Ridge, CO-GRD-000275</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Long Horn Complex, SD-RBA-120671</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NWCFMU State, CO-CRD-000512</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Myrtle, SD-BKF-120655</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2012 GMUG Severity, CO-GMF-000141</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Parker Peak, SD-BKF-120501</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a:effectLst/>
                          <a:latin typeface="Calibri"/>
                          <a:ea typeface="Calibri"/>
                          <a:cs typeface="Times New Roman"/>
                        </a:rPr>
                        <a:t>Sunrise, CO-UPD-000073</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Rosebud Lightning Complex, SD-RBA-121102</a:t>
                      </a:r>
                      <a:endParaRPr lang="en-US" sz="110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7758">
                <a:tc>
                  <a:txBody>
                    <a:bodyPr/>
                    <a:lstStyle/>
                    <a:p>
                      <a:pPr marL="0" marR="0">
                        <a:lnSpc>
                          <a:spcPct val="115000"/>
                        </a:lnSpc>
                        <a:spcBef>
                          <a:spcPts val="0"/>
                        </a:spcBef>
                        <a:spcAft>
                          <a:spcPts val="0"/>
                        </a:spcAft>
                      </a:pPr>
                      <a:r>
                        <a:rPr lang="en-US" sz="1200" b="1" dirty="0">
                          <a:effectLst/>
                          <a:latin typeface="Calibri"/>
                          <a:ea typeface="Calibri"/>
                          <a:cs typeface="Times New Roman"/>
                        </a:rPr>
                        <a:t>Roach, CO-ARF-000838</a:t>
                      </a:r>
                      <a:endParaRPr lang="en-US" sz="1100" dirty="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effectLst/>
                          <a:latin typeface="Calibri"/>
                          <a:ea typeface="Calibri"/>
                          <a:cs typeface="Times New Roman"/>
                        </a:rPr>
                        <a:t>White Draw, SD-BKF-120485</a:t>
                      </a:r>
                      <a:endParaRPr lang="en-US" sz="1100" dirty="0">
                        <a:effectLst/>
                        <a:latin typeface="Calibri"/>
                        <a:ea typeface="Calibri"/>
                        <a:cs typeface="Times New Roman"/>
                      </a:endParaRPr>
                    </a:p>
                  </a:txBody>
                  <a:tcPr marL="68280" marR="682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8521036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6950"/>
          </a:xfrm>
        </p:spPr>
        <p:txBody>
          <a:bodyPr/>
          <a:lstStyle/>
          <a:p>
            <a:pPr algn="ctr"/>
            <a:r>
              <a:rPr lang="en-US" sz="2400" dirty="0">
                <a:solidFill>
                  <a:srgbClr val="9F2936">
                    <a:lumMod val="75000"/>
                  </a:srgbClr>
                </a:solidFill>
              </a:rPr>
              <a:t>Equipment (Engines) Out of Zone Incidents</a:t>
            </a:r>
            <a:endParaRPr lang="en-US" dirty="0">
              <a:solidFill>
                <a:schemeClr val="accent2">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796870640"/>
              </p:ext>
            </p:extLst>
          </p:nvPr>
        </p:nvGraphicFramePr>
        <p:xfrm>
          <a:off x="457199" y="533399"/>
          <a:ext cx="8229600" cy="4800600"/>
        </p:xfrm>
        <a:graphic>
          <a:graphicData uri="http://schemas.openxmlformats.org/drawingml/2006/table">
            <a:tbl>
              <a:tblPr firstRow="1" firstCol="1" bandRow="1"/>
              <a:tblGrid>
                <a:gridCol w="4114800"/>
                <a:gridCol w="4114800"/>
              </a:tblGrid>
              <a:tr h="533400">
                <a:tc>
                  <a:txBody>
                    <a:bodyPr/>
                    <a:lstStyle/>
                    <a:p>
                      <a:pPr marL="0" marR="0">
                        <a:lnSpc>
                          <a:spcPct val="115000"/>
                        </a:lnSpc>
                        <a:spcBef>
                          <a:spcPts val="0"/>
                        </a:spcBef>
                        <a:spcAft>
                          <a:spcPts val="0"/>
                        </a:spcAft>
                      </a:pPr>
                      <a:r>
                        <a:rPr lang="en-US" sz="1200" b="1">
                          <a:effectLst/>
                          <a:latin typeface="Calibri"/>
                          <a:ea typeface="Calibri"/>
                          <a:cs typeface="Times New Roman"/>
                        </a:rPr>
                        <a:t>2012 ARF ABCD MISC., CO-ARF-000001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Canyon Country BLM Severity, UT-MOD-002121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San Juan NF ABCD Misc., CO-SJF-000007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Little Pine, UT-DIF-120777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County Line, FL-FNF-012017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Pinyon UT-NWS-000692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Benwalk, ID-BOD-000432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Alpine Lake WY-WRA-000490</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Halstead, ID-SCF-012151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FY 12 R2 Severity BHF WY-BHF-000333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3400">
                <a:tc>
                  <a:txBody>
                    <a:bodyPr/>
                    <a:lstStyle/>
                    <a:p>
                      <a:pPr marL="0" marR="0">
                        <a:lnSpc>
                          <a:spcPct val="115000"/>
                        </a:lnSpc>
                        <a:spcBef>
                          <a:spcPts val="0"/>
                        </a:spcBef>
                        <a:spcAft>
                          <a:spcPts val="0"/>
                        </a:spcAft>
                      </a:pPr>
                      <a:r>
                        <a:rPr lang="en-US" sz="1200" b="1">
                          <a:effectLst/>
                          <a:latin typeface="Calibri"/>
                          <a:ea typeface="Calibri"/>
                          <a:cs typeface="Times New Roman"/>
                        </a:rPr>
                        <a:t>Minidoka, ID-STF-000441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FY12 WY-MBF/TBNG Severity WY-MBF-012162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Trinity Ridge, ID-BOF-000628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Gilead WY-BHF-000520</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Old US2, MI-OTF-090701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Horsethief Canyon WY-BTF-000034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Eagle Creek, MT-NCA-012058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Jacobs, WY-WAX-000306</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2012 KNF ABCD Misc., MT-KNF-201202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Little Boxelder, WY-COX-012344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Miles City Severity, MT-MCD-000017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Medbow Routt Support, WY-MBF-012381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Camp 5, NE-NBF-120489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Sheepherder Hill, WY-NAX-012414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Douthit, NE-NES-121133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SHF Severity, WY-SHF-000232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Fair Field Creek, NE-NES-120674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Squirrel Creek, WY-MBF-012139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Mossagate, NE-NBF-120715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libri"/>
                          <a:ea typeface="Calibri"/>
                          <a:cs typeface="Times New Roman"/>
                        </a:rPr>
                        <a:t>Seminoe, WY-RAD-000229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nSpc>
                          <a:spcPct val="115000"/>
                        </a:lnSpc>
                        <a:spcBef>
                          <a:spcPts val="0"/>
                        </a:spcBef>
                        <a:spcAft>
                          <a:spcPts val="0"/>
                        </a:spcAft>
                      </a:pPr>
                      <a:r>
                        <a:rPr lang="en-US" sz="1200" b="1">
                          <a:effectLst/>
                          <a:latin typeface="Calibri"/>
                          <a:ea typeface="Calibri"/>
                          <a:cs typeface="Times New Roman"/>
                        </a:rPr>
                        <a:t>Region 23 Complex, NE-NES-121135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dirty="0">
                          <a:effectLst/>
                          <a:latin typeface="Calibri"/>
                          <a:ea typeface="Calibri"/>
                          <a:cs typeface="Times New Roman"/>
                        </a:rPr>
                        <a:t>WBD- Long Term Severity, WY-WBD-000237</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55689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0885" y="6019800"/>
            <a:ext cx="5486400" cy="461665"/>
          </a:xfrm>
          <a:prstGeom prst="rect">
            <a:avLst/>
          </a:prstGeom>
          <a:noFill/>
        </p:spPr>
        <p:txBody>
          <a:bodyPr wrap="square" rtlCol="0">
            <a:spAutoFit/>
          </a:bodyPr>
          <a:lstStyle/>
          <a:p>
            <a:pPr algn="ctr"/>
            <a:r>
              <a:rPr lang="en-US" sz="2400" b="1" dirty="0" smtClean="0">
                <a:solidFill>
                  <a:schemeClr val="accent2">
                    <a:lumMod val="75000"/>
                  </a:schemeClr>
                </a:solidFill>
              </a:rPr>
              <a:t>380 Requests for 19 Incidents</a:t>
            </a:r>
            <a:endParaRPr lang="en-US" sz="2400" b="1" dirty="0">
              <a:solidFill>
                <a:schemeClr val="accent2">
                  <a:lumMod val="75000"/>
                </a:schemeClr>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871665015"/>
              </p:ext>
            </p:extLst>
          </p:nvPr>
        </p:nvGraphicFramePr>
        <p:xfrm>
          <a:off x="514350" y="530224"/>
          <a:ext cx="3932238" cy="51847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3705546194"/>
              </p:ext>
            </p:extLst>
          </p:nvPr>
        </p:nvGraphicFramePr>
        <p:xfrm>
          <a:off x="4648200" y="530224"/>
          <a:ext cx="4038600" cy="5108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76134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6096000"/>
            <a:ext cx="6096000" cy="523220"/>
          </a:xfrm>
          <a:prstGeom prst="rect">
            <a:avLst/>
          </a:prstGeom>
          <a:noFill/>
        </p:spPr>
        <p:txBody>
          <a:bodyPr wrap="square" rtlCol="0">
            <a:spAutoFit/>
          </a:bodyPr>
          <a:lstStyle/>
          <a:p>
            <a:pPr algn="ctr"/>
            <a:r>
              <a:rPr lang="en-US" sz="2400" b="1" dirty="0" smtClean="0">
                <a:solidFill>
                  <a:schemeClr val="accent2">
                    <a:lumMod val="75000"/>
                  </a:schemeClr>
                </a:solidFill>
              </a:rPr>
              <a:t>209 </a:t>
            </a:r>
            <a:r>
              <a:rPr lang="en-US" sz="2800" b="1" dirty="0" smtClean="0">
                <a:solidFill>
                  <a:schemeClr val="accent2">
                    <a:lumMod val="75000"/>
                  </a:schemeClr>
                </a:solidFill>
              </a:rPr>
              <a:t>Requests</a:t>
            </a:r>
            <a:r>
              <a:rPr lang="en-US" sz="2400" b="1" dirty="0" smtClean="0">
                <a:solidFill>
                  <a:schemeClr val="accent2">
                    <a:lumMod val="75000"/>
                  </a:schemeClr>
                </a:solidFill>
              </a:rPr>
              <a:t> for 66 Incidents</a:t>
            </a:r>
            <a:endParaRPr lang="en-US" sz="2400" b="1" dirty="0">
              <a:solidFill>
                <a:schemeClr val="accent2">
                  <a:lumMod val="75000"/>
                </a:schemeClr>
              </a:solidFill>
            </a:endParaRP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016660678"/>
              </p:ext>
            </p:extLst>
          </p:nvPr>
        </p:nvGraphicFramePr>
        <p:xfrm>
          <a:off x="514350" y="530224"/>
          <a:ext cx="3932238" cy="5108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ontent Placeholder 9"/>
          <p:cNvGraphicFramePr>
            <a:graphicFrameLocks noGrp="1"/>
          </p:cNvGraphicFramePr>
          <p:nvPr>
            <p:ph sz="half" idx="2"/>
            <p:extLst>
              <p:ext uri="{D42A27DB-BD31-4B8C-83A1-F6EECF244321}">
                <p14:modId xmlns:p14="http://schemas.microsoft.com/office/powerpoint/2010/main" val="3867886308"/>
              </p:ext>
            </p:extLst>
          </p:nvPr>
        </p:nvGraphicFramePr>
        <p:xfrm>
          <a:off x="4648200" y="530224"/>
          <a:ext cx="4038600" cy="5108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851713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62600"/>
            <a:ext cx="8183880" cy="474550"/>
          </a:xfrm>
        </p:spPr>
        <p:txBody>
          <a:bodyPr>
            <a:normAutofit fontScale="90000"/>
          </a:bodyPr>
          <a:lstStyle/>
          <a:p>
            <a:pPr algn="ctr"/>
            <a:r>
              <a:rPr lang="en-US" dirty="0" smtClean="0">
                <a:solidFill>
                  <a:schemeClr val="accent2">
                    <a:lumMod val="75000"/>
                  </a:schemeClr>
                </a:solidFill>
              </a:rPr>
              <a:t>Aircraft In Zone Incidents</a:t>
            </a:r>
            <a:endParaRPr lang="en-US" dirty="0">
              <a:solidFill>
                <a:schemeClr val="accent2">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651854861"/>
              </p:ext>
            </p:extLst>
          </p:nvPr>
        </p:nvGraphicFramePr>
        <p:xfrm>
          <a:off x="457200" y="521018"/>
          <a:ext cx="8229600" cy="4889184"/>
        </p:xfrm>
        <a:graphic>
          <a:graphicData uri="http://schemas.openxmlformats.org/drawingml/2006/table">
            <a:tbl>
              <a:tblPr firstRow="1" firstCol="1" bandRow="1"/>
              <a:tblGrid>
                <a:gridCol w="4114800"/>
                <a:gridCol w="4114800"/>
              </a:tblGrid>
              <a:tr h="203716">
                <a:tc>
                  <a:txBody>
                    <a:bodyPr/>
                    <a:lstStyle/>
                    <a:p>
                      <a:pPr marL="0" marR="0">
                        <a:lnSpc>
                          <a:spcPct val="115000"/>
                        </a:lnSpc>
                        <a:spcBef>
                          <a:spcPts val="0"/>
                        </a:spcBef>
                        <a:spcAft>
                          <a:spcPts val="0"/>
                        </a:spcAft>
                      </a:pPr>
                      <a:r>
                        <a:rPr lang="en-US" sz="1000" b="1">
                          <a:effectLst/>
                          <a:latin typeface="Calibri"/>
                          <a:ea typeface="Calibri"/>
                          <a:cs typeface="Times New Roman"/>
                        </a:rPr>
                        <a:t>PSICC NF Support 2012, CO-PSF-142</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Trout Creek, CO-PSF-648</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Lower North Fork,  CO-JEX-176</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Polhemus, CO-PSF-701</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Westcreek,  CO-TLX-201</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FA #709, CO-PSF-709</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Platte River, CO-PSF-242</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Waldo Canyon BAER, CO-PSF-728</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Eagle Cliff, CO-JEX-368</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Y Camp Road, CO-PSF-734</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Pole Creek, CO-PSF-513</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Cheetah, CO-LSX-738</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Arkansas, CO-PSF-521</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Tanner, CO-PSF-768</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Tallahassee Creek, CO-RGD-543</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Mill Gulch, CO-PSF-793</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PSICC ABCD Misc., CO-PSF-555</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FA #823, CO-RGD-823</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Springer, CO-PSF-556</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FA #857, CO-PSF-857</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Locke Mtn., CO-PSF-567</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Mineral, CO-RGD-901</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FA #568, CO-RGF-568</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Rice Mountain, CO-RGD-907</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North Divide, CO-TLX-569</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Derringer, CO-PSF-924</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Weber #2, CO-PSF-576</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Fremont County, CO-FRX-954</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FA #584, CO-PSF-584</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Pistol, CO-PSF-976</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Spikebuck, CO-RGD-588</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FA #1058, CO-PSF-1058</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Blue Spring, CO-PSF-603</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FA #1085, CO-PSF-1085</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FA #607, CO-PSF-607</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Ditch Creek, CO-PSF-1060</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Rock Creek, CO-PSF-609</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Hardscrabble, CO-PSF-1061</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South Meadows, CO-PSF-610</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Golden Gate, CO-JEX-1077</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Teller County, CO-TLX-620</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Frisco Canyon, CO-LSX-1180</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Treasure, CO-PSF-633</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Mt Herman, CO-PSF-1240</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effectLst/>
                          <a:latin typeface="Calibri"/>
                          <a:ea typeface="Calibri"/>
                          <a:cs typeface="Times New Roman"/>
                        </a:rPr>
                        <a:t>Waldo Canyon, CO-PSF-636</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a:effectLst/>
                          <a:latin typeface="Calibri"/>
                          <a:ea typeface="Calibri"/>
                          <a:cs typeface="Times New Roman"/>
                        </a:rPr>
                        <a:t>Wetmore, CO-CUX-1403</a:t>
                      </a:r>
                      <a:endParaRPr lang="en-US" sz="100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716">
                <a:tc>
                  <a:txBody>
                    <a:bodyPr/>
                    <a:lstStyle/>
                    <a:p>
                      <a:pPr marL="0" marR="0">
                        <a:lnSpc>
                          <a:spcPct val="115000"/>
                        </a:lnSpc>
                        <a:spcBef>
                          <a:spcPts val="0"/>
                        </a:spcBef>
                        <a:spcAft>
                          <a:spcPts val="0"/>
                        </a:spcAft>
                      </a:pPr>
                      <a:r>
                        <a:rPr lang="en-US" sz="1000" b="1">
                          <a:solidFill>
                            <a:srgbClr val="000000"/>
                          </a:solidFill>
                          <a:effectLst/>
                          <a:latin typeface="Calibri"/>
                          <a:ea typeface="Calibri"/>
                          <a:cs typeface="Calibri"/>
                        </a:rPr>
                        <a:t>County Road 102, CO-ELX-646</a:t>
                      </a:r>
                      <a:endParaRPr lang="en-US" sz="1000">
                        <a:effectLst/>
                        <a:latin typeface="Calibri"/>
                        <a:ea typeface="Calibri"/>
                        <a:cs typeface="Times New Roman"/>
                      </a:endParaRPr>
                    </a:p>
                  </a:txBody>
                  <a:tcPr marL="62073" marR="6207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b="1" dirty="0">
                          <a:effectLst/>
                          <a:latin typeface="Calibri"/>
                          <a:ea typeface="Calibri"/>
                          <a:cs typeface="Times New Roman"/>
                        </a:rPr>
                        <a:t> </a:t>
                      </a:r>
                      <a:endParaRPr lang="en-US" sz="1000" dirty="0">
                        <a:effectLst/>
                        <a:latin typeface="Calibri"/>
                        <a:ea typeface="Calibri"/>
                        <a:cs typeface="Times New Roman"/>
                      </a:endParaRPr>
                    </a:p>
                  </a:txBody>
                  <a:tcPr marL="62073" marR="6207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105448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562600"/>
            <a:ext cx="8183880" cy="474550"/>
          </a:xfrm>
        </p:spPr>
        <p:txBody>
          <a:bodyPr>
            <a:normAutofit fontScale="90000"/>
          </a:bodyPr>
          <a:lstStyle/>
          <a:p>
            <a:pPr algn="ctr"/>
            <a:r>
              <a:rPr lang="en-US" dirty="0" smtClean="0">
                <a:solidFill>
                  <a:schemeClr val="accent2">
                    <a:lumMod val="75000"/>
                  </a:schemeClr>
                </a:solidFill>
              </a:rPr>
              <a:t>Aircraft Out of Zone Incidents</a:t>
            </a:r>
            <a:endParaRPr lang="en-US" dirty="0">
              <a:solidFill>
                <a:schemeClr val="accent2">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217849228"/>
              </p:ext>
            </p:extLst>
          </p:nvPr>
        </p:nvGraphicFramePr>
        <p:xfrm>
          <a:off x="457199" y="533407"/>
          <a:ext cx="8229600" cy="4800592"/>
        </p:xfrm>
        <a:graphic>
          <a:graphicData uri="http://schemas.openxmlformats.org/drawingml/2006/table">
            <a:tbl>
              <a:tblPr firstRow="1" firstCol="1" bandRow="1"/>
              <a:tblGrid>
                <a:gridCol w="4114800"/>
                <a:gridCol w="4114800"/>
              </a:tblGrid>
              <a:tr h="300037">
                <a:tc>
                  <a:txBody>
                    <a:bodyPr/>
                    <a:lstStyle/>
                    <a:p>
                      <a:pPr marL="0" marR="0">
                        <a:lnSpc>
                          <a:spcPct val="115000"/>
                        </a:lnSpc>
                        <a:spcBef>
                          <a:spcPts val="0"/>
                        </a:spcBef>
                        <a:spcAft>
                          <a:spcPts val="0"/>
                        </a:spcAft>
                      </a:pPr>
                      <a:r>
                        <a:rPr lang="en-US" sz="1100" b="1">
                          <a:effectLst/>
                          <a:latin typeface="Calibri"/>
                          <a:ea typeface="Calibri"/>
                          <a:cs typeface="Times New Roman"/>
                        </a:rPr>
                        <a:t>Charley, AZ-TNF-000967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Trail 2, CO-SUA-000821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Lefevre, AZ-ASD-120742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Vallecito, CO-SJF-001038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#767, CO-ARF-000767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2012 BOI MAFFS  Support, ID-BDC-000434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Air Park, CO-SUA-000618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Enclosure, ID-STF-000474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Bill Weller, CO-LSD-000624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McGuire, ID-NPF-000531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Brushy Mountain, CO-MEX-000104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Trinity Ridge, ID-BOF-000628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Burns, CO-AUX</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Taylor Creek, MT-CNF-000032</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Fern Lake, CO-RMP-000975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Millie, MT-GNF-000144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Flagstaff, CO-BLX-000437</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San Spear, NM-MEA-000011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Gallegos, CO-SUA</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Ghost Canyon, SD-SDS-120160</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Hewelett, CO-ARF-000228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White Draw, SD-BKF-120485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Little Sand, CO-SJF-000133</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Arapaho, WY-ALX-012131</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Needleton, CO-SJF-000168</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315 / Deadline, WY-RSD-000315</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R2 FY12 Staging/Preposition, CO-R02-000004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Squirrel Creek, WY-MBF-012139</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ROATCAP, CO-MNX</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a:effectLst/>
                          <a:latin typeface="Calibri"/>
                          <a:ea typeface="Calibri"/>
                          <a:cs typeface="Times New Roman"/>
                        </a:rPr>
                        <a:t>Sheep Herder Hill Complex, WY-NAX-012414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037">
                <a:tc>
                  <a:txBody>
                    <a:bodyPr/>
                    <a:lstStyle/>
                    <a:p>
                      <a:pPr marL="0" marR="0">
                        <a:lnSpc>
                          <a:spcPct val="115000"/>
                        </a:lnSpc>
                        <a:spcBef>
                          <a:spcPts val="0"/>
                        </a:spcBef>
                        <a:spcAft>
                          <a:spcPts val="0"/>
                        </a:spcAft>
                      </a:pPr>
                      <a:r>
                        <a:rPr lang="en-US" sz="1100" b="1">
                          <a:effectLst/>
                          <a:latin typeface="Calibri"/>
                          <a:ea typeface="Calibri"/>
                          <a:cs typeface="Times New Roman"/>
                        </a:rPr>
                        <a:t>Sand, CO-MFX-000234</a:t>
                      </a:r>
                      <a:endParaRPr lang="en-US"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dirty="0">
                          <a:effectLst/>
                          <a:latin typeface="Calibri"/>
                          <a:ea typeface="Calibri"/>
                          <a:cs typeface="Times New Roman"/>
                        </a:rPr>
                        <a:t>WSO National Severity, WY-CPC-012113</a:t>
                      </a:r>
                      <a:endParaRPr lang="en-US"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626817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791200"/>
            <a:ext cx="8183880" cy="457200"/>
          </a:xfrm>
        </p:spPr>
        <p:txBody>
          <a:bodyPr>
            <a:normAutofit fontScale="90000"/>
          </a:bodyPr>
          <a:lstStyle/>
          <a:p>
            <a:r>
              <a:rPr lang="en-US" dirty="0" smtClean="0"/>
              <a:t/>
            </a:r>
            <a:br>
              <a:rPr lang="en-US" dirty="0" smtClean="0"/>
            </a:br>
            <a:endParaRPr lang="en-US" dirty="0"/>
          </a:p>
        </p:txBody>
      </p:sp>
      <p:sp>
        <p:nvSpPr>
          <p:cNvPr id="7" name="TextBox 6"/>
          <p:cNvSpPr txBox="1"/>
          <p:nvPr/>
        </p:nvSpPr>
        <p:spPr>
          <a:xfrm>
            <a:off x="1219200" y="5791200"/>
            <a:ext cx="6248400" cy="523220"/>
          </a:xfrm>
          <a:prstGeom prst="rect">
            <a:avLst/>
          </a:prstGeom>
          <a:noFill/>
        </p:spPr>
        <p:txBody>
          <a:bodyPr wrap="square" rtlCol="0">
            <a:spAutoFit/>
          </a:bodyPr>
          <a:lstStyle/>
          <a:p>
            <a:pPr algn="ctr"/>
            <a:r>
              <a:rPr lang="en-US" sz="2800" b="1" dirty="0" smtClean="0">
                <a:solidFill>
                  <a:schemeClr val="accent2">
                    <a:lumMod val="75000"/>
                  </a:schemeClr>
                </a:solidFill>
              </a:rPr>
              <a:t>407 Requests for 47 Incidents</a:t>
            </a:r>
            <a:endParaRPr lang="en-US" sz="2800" b="1" dirty="0">
              <a:solidFill>
                <a:schemeClr val="accent2">
                  <a:lumMod val="75000"/>
                </a:schemeClr>
              </a:solidFill>
            </a:endParaRPr>
          </a:p>
        </p:txBody>
      </p:sp>
      <p:graphicFrame>
        <p:nvGraphicFramePr>
          <p:cNvPr id="8" name="Content Placeholder 7"/>
          <p:cNvGraphicFramePr>
            <a:graphicFrameLocks noGrp="1"/>
          </p:cNvGraphicFramePr>
          <p:nvPr>
            <p:ph sz="half" idx="1"/>
            <p:extLst>
              <p:ext uri="{D42A27DB-BD31-4B8C-83A1-F6EECF244321}">
                <p14:modId xmlns:p14="http://schemas.microsoft.com/office/powerpoint/2010/main" val="4078210782"/>
              </p:ext>
            </p:extLst>
          </p:nvPr>
        </p:nvGraphicFramePr>
        <p:xfrm>
          <a:off x="514350" y="530224"/>
          <a:ext cx="4057650" cy="503237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ontent Placeholder 8"/>
          <p:cNvGraphicFramePr>
            <a:graphicFrameLocks noGrp="1"/>
          </p:cNvGraphicFramePr>
          <p:nvPr>
            <p:ph sz="half" idx="2"/>
            <p:extLst>
              <p:ext uri="{D42A27DB-BD31-4B8C-83A1-F6EECF244321}">
                <p14:modId xmlns:p14="http://schemas.microsoft.com/office/powerpoint/2010/main" val="3575500346"/>
              </p:ext>
            </p:extLst>
          </p:nvPr>
        </p:nvGraphicFramePr>
        <p:xfrm>
          <a:off x="4756150" y="530224"/>
          <a:ext cx="3930650" cy="5032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91032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50750"/>
          </a:xfrm>
        </p:spPr>
        <p:txBody>
          <a:bodyPr>
            <a:normAutofit fontScale="90000"/>
          </a:bodyPr>
          <a:lstStyle/>
          <a:p>
            <a:pPr algn="ctr"/>
            <a:r>
              <a:rPr lang="en-US" dirty="0" smtClean="0">
                <a:solidFill>
                  <a:schemeClr val="accent2">
                    <a:lumMod val="75000"/>
                  </a:schemeClr>
                </a:solidFill>
              </a:rPr>
              <a:t>64 Requests for 33 Incidents</a:t>
            </a:r>
            <a:endParaRPr lang="en-US" dirty="0">
              <a:solidFill>
                <a:schemeClr val="accent2">
                  <a:lumMod val="75000"/>
                </a:schemeClr>
              </a:solidFill>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870468190"/>
              </p:ext>
            </p:extLst>
          </p:nvPr>
        </p:nvGraphicFramePr>
        <p:xfrm>
          <a:off x="514350" y="530224"/>
          <a:ext cx="4057650" cy="48037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3522545668"/>
              </p:ext>
            </p:extLst>
          </p:nvPr>
        </p:nvGraphicFramePr>
        <p:xfrm>
          <a:off x="4756150" y="530224"/>
          <a:ext cx="3930650" cy="4803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730337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2">
                    <a:lumMod val="75000"/>
                  </a:schemeClr>
                </a:solidFill>
              </a:rPr>
              <a:t>1,502 Incidents</a:t>
            </a:r>
            <a:endParaRPr lang="en-US" dirty="0">
              <a:solidFill>
                <a:schemeClr val="accent2">
                  <a:lumMod val="7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3351278180"/>
              </p:ext>
            </p:extLst>
          </p:nvPr>
        </p:nvGraphicFramePr>
        <p:xfrm>
          <a:off x="457200" y="457200"/>
          <a:ext cx="8229600" cy="426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82343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chemeClr val="accent2">
                    <a:lumMod val="75000"/>
                  </a:schemeClr>
                </a:solidFill>
              </a:rPr>
              <a:t>Tanker Base’s Usage and Contracted Helicopters</a:t>
            </a:r>
            <a:endParaRPr lang="en-US" dirty="0">
              <a:solidFill>
                <a:schemeClr val="accent2">
                  <a:lumMod val="75000"/>
                </a:schemeClr>
              </a:solidFill>
            </a:endParaRPr>
          </a:p>
        </p:txBody>
      </p:sp>
    </p:spTree>
    <p:extLst>
      <p:ext uri="{BB962C8B-B14F-4D97-AF65-F5344CB8AC3E}">
        <p14:creationId xmlns:p14="http://schemas.microsoft.com/office/powerpoint/2010/main" val="8712036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50750"/>
          </a:xfrm>
        </p:spPr>
        <p:txBody>
          <a:bodyPr>
            <a:normAutofit fontScale="90000"/>
          </a:bodyPr>
          <a:lstStyle/>
          <a:p>
            <a:pPr algn="ctr"/>
            <a:r>
              <a:rPr lang="en-US" dirty="0" smtClean="0">
                <a:solidFill>
                  <a:schemeClr val="accent2">
                    <a:lumMod val="75000"/>
                  </a:schemeClr>
                </a:solidFill>
              </a:rPr>
              <a:t>Tanker Base Totals</a:t>
            </a:r>
            <a:endParaRPr lang="en-US" dirty="0">
              <a:solidFill>
                <a:schemeClr val="accent2">
                  <a:lumMod val="75000"/>
                </a:schemeClr>
              </a:solidFill>
            </a:endParaRPr>
          </a:p>
        </p:txBody>
      </p:sp>
      <p:graphicFrame>
        <p:nvGraphicFramePr>
          <p:cNvPr id="3" name="Chart 2"/>
          <p:cNvGraphicFramePr>
            <a:graphicFrameLocks/>
          </p:cNvGraphicFramePr>
          <p:nvPr>
            <p:extLst>
              <p:ext uri="{D42A27DB-BD31-4B8C-83A1-F6EECF244321}">
                <p14:modId xmlns:p14="http://schemas.microsoft.com/office/powerpoint/2010/main" val="3229797667"/>
              </p:ext>
            </p:extLst>
          </p:nvPr>
        </p:nvGraphicFramePr>
        <p:xfrm>
          <a:off x="533400" y="533401"/>
          <a:ext cx="8077200" cy="4717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7310696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6950"/>
          </a:xfrm>
        </p:spPr>
        <p:txBody>
          <a:bodyPr>
            <a:normAutofit/>
          </a:bodyPr>
          <a:lstStyle/>
          <a:p>
            <a:pPr algn="ctr"/>
            <a:r>
              <a:rPr lang="en-US" sz="2800" dirty="0" smtClean="0">
                <a:solidFill>
                  <a:schemeClr val="accent2">
                    <a:lumMod val="75000"/>
                  </a:schemeClr>
                </a:solidFill>
              </a:rPr>
              <a:t>Monument </a:t>
            </a:r>
            <a:r>
              <a:rPr lang="en-US" sz="2800" dirty="0" err="1" smtClean="0">
                <a:solidFill>
                  <a:schemeClr val="accent2">
                    <a:lumMod val="75000"/>
                  </a:schemeClr>
                </a:solidFill>
              </a:rPr>
              <a:t>Helitack</a:t>
            </a:r>
            <a:r>
              <a:rPr lang="en-US" sz="2800" dirty="0" smtClean="0">
                <a:solidFill>
                  <a:schemeClr val="accent2">
                    <a:lumMod val="75000"/>
                  </a:schemeClr>
                </a:solidFill>
              </a:rPr>
              <a:t>- Helicopter’s</a:t>
            </a:r>
            <a:endParaRPr lang="en-US" sz="2800" dirty="0">
              <a:solidFill>
                <a:schemeClr val="accent2">
                  <a:lumMod val="75000"/>
                </a:schemeClr>
              </a:solidFill>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4017436465"/>
              </p:ext>
            </p:extLst>
          </p:nvPr>
        </p:nvGraphicFramePr>
        <p:xfrm>
          <a:off x="514350" y="530224"/>
          <a:ext cx="4057650" cy="48037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2514060394"/>
              </p:ext>
            </p:extLst>
          </p:nvPr>
        </p:nvGraphicFramePr>
        <p:xfrm>
          <a:off x="4648200" y="530224"/>
          <a:ext cx="4038600" cy="4727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018083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286000"/>
            <a:ext cx="8183880" cy="1143000"/>
          </a:xfrm>
        </p:spPr>
        <p:txBody>
          <a:bodyPr>
            <a:normAutofit/>
          </a:bodyPr>
          <a:lstStyle/>
          <a:p>
            <a:pPr algn="ctr"/>
            <a:r>
              <a:rPr lang="en-US" sz="4000" dirty="0" smtClean="0">
                <a:solidFill>
                  <a:schemeClr val="accent2">
                    <a:lumMod val="75000"/>
                  </a:schemeClr>
                </a:solidFill>
              </a:rPr>
              <a:t>Travel</a:t>
            </a:r>
            <a:r>
              <a:rPr lang="en-US" sz="4000" dirty="0" smtClean="0"/>
              <a:t> </a:t>
            </a:r>
            <a:endParaRPr lang="en-US" sz="4000" dirty="0"/>
          </a:p>
        </p:txBody>
      </p:sp>
    </p:spTree>
    <p:extLst>
      <p:ext uri="{BB962C8B-B14F-4D97-AF65-F5344CB8AC3E}">
        <p14:creationId xmlns:p14="http://schemas.microsoft.com/office/powerpoint/2010/main" val="122262856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6950"/>
          </a:xfrm>
        </p:spPr>
        <p:txBody>
          <a:bodyPr>
            <a:normAutofit fontScale="90000"/>
          </a:bodyPr>
          <a:lstStyle/>
          <a:p>
            <a:pPr algn="ctr"/>
            <a:r>
              <a:rPr lang="en-US" dirty="0" smtClean="0">
                <a:solidFill>
                  <a:schemeClr val="accent2">
                    <a:lumMod val="75000"/>
                  </a:schemeClr>
                </a:solidFill>
              </a:rPr>
              <a:t>482 Travelers for $211,808.12 </a:t>
            </a:r>
            <a:endParaRPr lang="en-US" dirty="0">
              <a:solidFill>
                <a:schemeClr val="accent2">
                  <a:lumMod val="75000"/>
                </a:schemeClr>
              </a:solidFill>
            </a:endParaRP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1195747779"/>
              </p:ext>
            </p:extLst>
          </p:nvPr>
        </p:nvGraphicFramePr>
        <p:xfrm>
          <a:off x="514350" y="530224"/>
          <a:ext cx="3932238" cy="47275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half" idx="2"/>
            <p:extLst>
              <p:ext uri="{D42A27DB-BD31-4B8C-83A1-F6EECF244321}">
                <p14:modId xmlns:p14="http://schemas.microsoft.com/office/powerpoint/2010/main" val="241466124"/>
              </p:ext>
            </p:extLst>
          </p:nvPr>
        </p:nvGraphicFramePr>
        <p:xfrm>
          <a:off x="4648200" y="530224"/>
          <a:ext cx="4038600" cy="47275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89539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2057400"/>
            <a:ext cx="8183880" cy="1143000"/>
          </a:xfrm>
        </p:spPr>
        <p:txBody>
          <a:bodyPr/>
          <a:lstStyle/>
          <a:p>
            <a:pPr algn="ctr"/>
            <a:r>
              <a:rPr lang="en-US" dirty="0" smtClean="0">
                <a:solidFill>
                  <a:schemeClr val="accent2">
                    <a:lumMod val="75000"/>
                  </a:schemeClr>
                </a:solidFill>
              </a:rPr>
              <a:t>209 Large Fires</a:t>
            </a:r>
            <a:endParaRPr lang="en-US" dirty="0">
              <a:solidFill>
                <a:schemeClr val="accent2">
                  <a:lumMod val="75000"/>
                </a:schemeClr>
              </a:solidFill>
            </a:endParaRPr>
          </a:p>
        </p:txBody>
      </p:sp>
    </p:spTree>
    <p:extLst>
      <p:ext uri="{BB962C8B-B14F-4D97-AF65-F5344CB8AC3E}">
        <p14:creationId xmlns:p14="http://schemas.microsoft.com/office/powerpoint/2010/main" val="327338930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715000"/>
            <a:ext cx="8183880" cy="626950"/>
          </a:xfrm>
        </p:spPr>
        <p:txBody>
          <a:bodyPr>
            <a:normAutofit fontScale="90000"/>
          </a:bodyPr>
          <a:lstStyle/>
          <a:p>
            <a:pPr algn="ctr"/>
            <a:r>
              <a:rPr lang="en-US" dirty="0" smtClean="0">
                <a:solidFill>
                  <a:schemeClr val="accent2">
                    <a:lumMod val="75000"/>
                  </a:schemeClr>
                </a:solidFill>
              </a:rPr>
              <a:t>209 Large Fires</a:t>
            </a:r>
            <a:endParaRPr lang="en-US" dirty="0">
              <a:solidFill>
                <a:schemeClr val="accent2">
                  <a:lumMod val="75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549898052"/>
              </p:ext>
            </p:extLst>
          </p:nvPr>
        </p:nvGraphicFramePr>
        <p:xfrm>
          <a:off x="457200" y="526364"/>
          <a:ext cx="8229600" cy="5112438"/>
        </p:xfrm>
        <a:graphic>
          <a:graphicData uri="http://schemas.openxmlformats.org/drawingml/2006/table">
            <a:tbl>
              <a:tblPr firstRow="1" firstCol="1" lastRow="1" lastCol="1" bandRow="1" bandCol="1"/>
              <a:tblGrid>
                <a:gridCol w="2865422"/>
                <a:gridCol w="1222218"/>
                <a:gridCol w="1290120"/>
                <a:gridCol w="950614"/>
                <a:gridCol w="1018514"/>
                <a:gridCol w="882712"/>
              </a:tblGrid>
              <a:tr h="222846">
                <a:tc>
                  <a:txBody>
                    <a:bodyPr/>
                    <a:lstStyle/>
                    <a:p>
                      <a:pPr marL="0" marR="0" algn="ctr">
                        <a:spcBef>
                          <a:spcPts val="0"/>
                        </a:spcBef>
                        <a:spcAft>
                          <a:spcPts val="0"/>
                        </a:spcAft>
                      </a:pPr>
                      <a:r>
                        <a:rPr lang="en-US" sz="600" b="1" i="1">
                          <a:effectLst/>
                          <a:latin typeface="Times New Roman"/>
                          <a:ea typeface="Times New Roman"/>
                        </a:rPr>
                        <a:t> </a:t>
                      </a:r>
                      <a:endParaRPr lang="en-US" sz="600">
                        <a:effectLst/>
                        <a:latin typeface="Times New Roman"/>
                        <a:ea typeface="Times New Roman"/>
                      </a:endParaRPr>
                    </a:p>
                    <a:p>
                      <a:pPr marL="0" marR="0" algn="ctr">
                        <a:spcBef>
                          <a:spcPts val="0"/>
                        </a:spcBef>
                        <a:spcAft>
                          <a:spcPts val="0"/>
                        </a:spcAft>
                      </a:pPr>
                      <a:r>
                        <a:rPr lang="en-US" sz="600" b="1" i="1">
                          <a:effectLst/>
                          <a:latin typeface="Times New Roman"/>
                          <a:ea typeface="Times New Roman"/>
                        </a:rPr>
                        <a:t>Inc. Name</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sz="600" b="1" i="1">
                          <a:effectLst/>
                          <a:latin typeface="Times New Roman"/>
                          <a:ea typeface="Times New Roman"/>
                        </a:rPr>
                        <a:t> </a:t>
                      </a:r>
                      <a:endParaRPr lang="en-US" sz="600">
                        <a:effectLst/>
                        <a:latin typeface="Times New Roman"/>
                        <a:ea typeface="Times New Roman"/>
                      </a:endParaRPr>
                    </a:p>
                    <a:p>
                      <a:pPr marL="0" marR="0" algn="ctr">
                        <a:spcBef>
                          <a:spcPts val="0"/>
                        </a:spcBef>
                        <a:spcAft>
                          <a:spcPts val="0"/>
                        </a:spcAft>
                      </a:pPr>
                      <a:r>
                        <a:rPr lang="en-US" sz="600" b="1" i="1">
                          <a:effectLst/>
                          <a:latin typeface="Times New Roman"/>
                          <a:ea typeface="Times New Roman"/>
                        </a:rPr>
                        <a:t>Agency</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sz="600" b="1" i="1">
                          <a:effectLst/>
                          <a:latin typeface="Times New Roman"/>
                          <a:ea typeface="Times New Roman"/>
                        </a:rPr>
                        <a:t>Start Date</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sz="600" b="1" i="1">
                          <a:effectLst/>
                          <a:latin typeface="Times New Roman"/>
                          <a:ea typeface="Times New Roman"/>
                        </a:rPr>
                        <a:t> </a:t>
                      </a:r>
                      <a:endParaRPr lang="en-US" sz="600">
                        <a:effectLst/>
                        <a:latin typeface="Times New Roman"/>
                        <a:ea typeface="Times New Roman"/>
                      </a:endParaRPr>
                    </a:p>
                    <a:p>
                      <a:pPr marL="0" marR="0" algn="ctr">
                        <a:spcBef>
                          <a:spcPts val="0"/>
                        </a:spcBef>
                        <a:spcAft>
                          <a:spcPts val="0"/>
                        </a:spcAft>
                      </a:pPr>
                      <a:r>
                        <a:rPr lang="en-US" sz="600" b="1" i="1">
                          <a:effectLst/>
                          <a:latin typeface="Times New Roman"/>
                          <a:ea typeface="Times New Roman"/>
                        </a:rPr>
                        <a:t>Cause</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sz="600" b="1" i="1">
                          <a:effectLst/>
                          <a:latin typeface="Times New Roman"/>
                          <a:ea typeface="Times New Roman"/>
                        </a:rPr>
                        <a:t> </a:t>
                      </a:r>
                      <a:endParaRPr lang="en-US" sz="600">
                        <a:effectLst/>
                        <a:latin typeface="Times New Roman"/>
                        <a:ea typeface="Times New Roman"/>
                      </a:endParaRPr>
                    </a:p>
                    <a:p>
                      <a:pPr marL="0" marR="0" algn="ctr">
                        <a:spcBef>
                          <a:spcPts val="0"/>
                        </a:spcBef>
                        <a:spcAft>
                          <a:spcPts val="0"/>
                        </a:spcAft>
                      </a:pPr>
                      <a:r>
                        <a:rPr lang="en-US" sz="600" b="1" i="1">
                          <a:effectLst/>
                          <a:latin typeface="Times New Roman"/>
                          <a:ea typeface="Times New Roman"/>
                        </a:rPr>
                        <a:t>Ac.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c>
                  <a:txBody>
                    <a:bodyPr/>
                    <a:lstStyle/>
                    <a:p>
                      <a:pPr marL="0" marR="0" algn="ctr">
                        <a:spcBef>
                          <a:spcPts val="0"/>
                        </a:spcBef>
                        <a:spcAft>
                          <a:spcPts val="0"/>
                        </a:spcAft>
                      </a:pPr>
                      <a:r>
                        <a:rPr lang="en-US" sz="600" b="1" i="1">
                          <a:effectLst/>
                          <a:latin typeface="Times New Roman"/>
                          <a:ea typeface="Times New Roman"/>
                        </a:rPr>
                        <a:t>Inc. Type</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3F3F3"/>
                    </a:solidFill>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Training Area 60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DDQ</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Mar.04</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2200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KDOT</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Mar.05</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8000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Old 77</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DDQ</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Mar.10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1361</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Range 29</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DDQ</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Mar.14</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765</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MPRC</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DDQ</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Mar.14</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1022</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9</a:t>
                      </a:r>
                      <a:r>
                        <a:rPr lang="en-US" sz="700" baseline="30000">
                          <a:solidFill>
                            <a:srgbClr val="000000"/>
                          </a:solidFill>
                          <a:effectLst/>
                          <a:latin typeface="Times New Roman"/>
                          <a:ea typeface="Times New Roman"/>
                        </a:rPr>
                        <a:t>th</a:t>
                      </a:r>
                      <a:r>
                        <a:rPr lang="en-US" sz="700">
                          <a:solidFill>
                            <a:srgbClr val="000000"/>
                          </a:solidFill>
                          <a:effectLst/>
                          <a:latin typeface="Times New Roman"/>
                          <a:ea typeface="Times New Roman"/>
                        </a:rPr>
                        <a:t> and Frontier</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KSS</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Mar.26</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1600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Lower North Fork</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700" dirty="0">
                          <a:solidFill>
                            <a:srgbClr val="000000"/>
                          </a:solidFill>
                          <a:effectLst/>
                          <a:latin typeface="Times New Roman"/>
                          <a:ea typeface="Times New Roman"/>
                        </a:rPr>
                        <a:t>     </a:t>
                      </a:r>
                      <a:r>
                        <a:rPr lang="en-US" sz="700" dirty="0" smtClean="0">
                          <a:solidFill>
                            <a:srgbClr val="000000"/>
                          </a:solidFill>
                          <a:effectLst/>
                          <a:latin typeface="Times New Roman"/>
                          <a:ea typeface="Times New Roman"/>
                        </a:rPr>
                        <a:t>                 </a:t>
                      </a:r>
                      <a:r>
                        <a:rPr lang="en-US" sz="700" dirty="0">
                          <a:solidFill>
                            <a:srgbClr val="000000"/>
                          </a:solidFill>
                          <a:effectLst/>
                          <a:latin typeface="Times New Roman"/>
                          <a:ea typeface="Times New Roman"/>
                        </a:rPr>
                        <a:t>JEX</a:t>
                      </a:r>
                      <a:endParaRPr lang="en-US" sz="600" dirty="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Mar.26</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4140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3/1</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Crusher Hill</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TGP</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Mar.31</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937</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Oasis</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Apr.24</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392</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Sylvan</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Jun.09</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2000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Springer</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PSF</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Jun.17</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1145</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3</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Treasure</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PSF</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Jun.23</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420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3</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Waldo Canyon</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PSF</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Jun.23</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18947</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3/1</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Wichita County Grass</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Jun.26</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1200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Highway 9</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Jun.27</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2250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Dorrance</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Jun.27</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1920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1700 Saline River</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Jun.27</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1200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Hager Ranch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Jul.04</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850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Sylvan Fire 070812</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Jul.08</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400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Brownlee</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Jul.17</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320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Crowning</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HOA</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Jul.20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160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1077 and Dingus Road</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Jul.21</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120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2012019 Grass</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Jul.21</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420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Suicide Hill</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Jul.24</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1200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Hwy 77 and NW150th </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Jul.25</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L</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3800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NW 140</a:t>
                      </a:r>
                      <a:r>
                        <a:rPr lang="en-US" sz="700" baseline="30000">
                          <a:solidFill>
                            <a:srgbClr val="000000"/>
                          </a:solidFill>
                          <a:effectLst/>
                          <a:latin typeface="Times New Roman"/>
                          <a:ea typeface="Times New Roman"/>
                        </a:rPr>
                        <a:t>th</a:t>
                      </a:r>
                      <a:r>
                        <a:rPr lang="en-US" sz="700">
                          <a:solidFill>
                            <a:srgbClr val="000000"/>
                          </a:solidFill>
                          <a:effectLst/>
                          <a:latin typeface="Times New Roman"/>
                          <a:ea typeface="Times New Roman"/>
                        </a:rPr>
                        <a:t>/Hwy 77</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Jul.25</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L</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425</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2</a:t>
                      </a:r>
                      <a:r>
                        <a:rPr lang="en-US" sz="700" baseline="30000">
                          <a:solidFill>
                            <a:srgbClr val="000000"/>
                          </a:solidFill>
                          <a:effectLst/>
                          <a:latin typeface="Times New Roman"/>
                          <a:ea typeface="Times New Roman"/>
                        </a:rPr>
                        <a:t>nd</a:t>
                      </a:r>
                      <a:r>
                        <a:rPr lang="en-US" sz="700">
                          <a:solidFill>
                            <a:srgbClr val="000000"/>
                          </a:solidFill>
                          <a:effectLst/>
                          <a:latin typeface="Times New Roman"/>
                          <a:ea typeface="Times New Roman"/>
                        </a:rPr>
                        <a:t> and Sioux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Aug.02</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400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Skiddy West Road</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Aug.22</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8000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Springdale</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Aug.23</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800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Minnesota Road</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Aug.23</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3200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Alabama Road</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Aug.23</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UI</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2560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Eagle Road</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Aug.23</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35</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Yellowstone Road</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Aug.23</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750</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400 and Lane</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KSX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Aug.23</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1307</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4 IC</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Wetmore</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CUX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Oct.23</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1998</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effectLst/>
                          <a:latin typeface="Times New Roman"/>
                          <a:ea typeface="Times New Roman"/>
                        </a:rPr>
                        <a:t>3/2</a:t>
                      </a:r>
                      <a:endParaRPr lang="en-US" sz="60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5822">
                <a:tc>
                  <a:txBody>
                    <a:bodyPr/>
                    <a:lstStyle/>
                    <a:p>
                      <a:pPr marL="0" marR="0" algn="ctr">
                        <a:spcBef>
                          <a:spcPts val="0"/>
                        </a:spcBef>
                        <a:spcAft>
                          <a:spcPts val="0"/>
                        </a:spcAft>
                      </a:pPr>
                      <a:r>
                        <a:rPr lang="en-US" sz="700">
                          <a:solidFill>
                            <a:srgbClr val="000000"/>
                          </a:solidFill>
                          <a:effectLst/>
                          <a:latin typeface="Times New Roman"/>
                          <a:ea typeface="Times New Roman"/>
                        </a:rPr>
                        <a:t>Calfex Complex</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DDQ</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Dec.05</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H</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a:solidFill>
                            <a:srgbClr val="000000"/>
                          </a:solidFill>
                          <a:effectLst/>
                          <a:latin typeface="Times New Roman"/>
                          <a:ea typeface="Times New Roman"/>
                        </a:rPr>
                        <a:t>6278</a:t>
                      </a:r>
                      <a:endParaRPr lang="en-US" sz="600">
                        <a:effectLst/>
                        <a:latin typeface="Times New Roman"/>
                        <a:ea typeface="Times New Roman"/>
                      </a:endParaRPr>
                    </a:p>
                  </a:txBody>
                  <a:tcPr marL="35827" marR="35827"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700" dirty="0">
                          <a:effectLst/>
                          <a:latin typeface="Times New Roman"/>
                          <a:ea typeface="Times New Roman"/>
                        </a:rPr>
                        <a:t>4 IC</a:t>
                      </a:r>
                      <a:endParaRPr lang="en-US" sz="600" dirty="0">
                        <a:effectLst/>
                        <a:latin typeface="Times New Roman"/>
                        <a:ea typeface="Times New Roman"/>
                      </a:endParaRPr>
                    </a:p>
                  </a:txBody>
                  <a:tcPr marL="35827" marR="3582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7287414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50750"/>
          </a:xfrm>
        </p:spPr>
        <p:txBody>
          <a:bodyPr>
            <a:normAutofit fontScale="90000"/>
          </a:bodyPr>
          <a:lstStyle/>
          <a:p>
            <a:pPr algn="ctr"/>
            <a:r>
              <a:rPr lang="en-US" dirty="0" smtClean="0">
                <a:solidFill>
                  <a:schemeClr val="accent2">
                    <a:lumMod val="75000"/>
                  </a:schemeClr>
                </a:solidFill>
              </a:rPr>
              <a:t>Pueblo Zone Colorado Large Fires</a:t>
            </a:r>
            <a:endParaRPr lang="en-US" dirty="0">
              <a:solidFill>
                <a:schemeClr val="accent2">
                  <a:lumMod val="75000"/>
                </a:schemeClr>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73572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638800"/>
            <a:ext cx="8183880" cy="533400"/>
          </a:xfrm>
        </p:spPr>
        <p:txBody>
          <a:bodyPr>
            <a:normAutofit fontScale="90000"/>
          </a:bodyPr>
          <a:lstStyle/>
          <a:p>
            <a:pPr algn="ctr"/>
            <a:r>
              <a:rPr lang="en-US" dirty="0" smtClean="0">
                <a:solidFill>
                  <a:schemeClr val="accent2">
                    <a:lumMod val="75000"/>
                  </a:schemeClr>
                </a:solidFill>
              </a:rPr>
              <a:t>Pueblo Zone Kansas Large Fires</a:t>
            </a:r>
            <a:endParaRPr lang="en-US" dirty="0">
              <a:solidFill>
                <a:schemeClr val="accent2">
                  <a:lumMod val="75000"/>
                </a:schemeClr>
              </a:solidFill>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
            <a:ext cx="8366125"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990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chemeClr val="accent2">
                    <a:lumMod val="75000"/>
                  </a:schemeClr>
                </a:solidFill>
              </a:rPr>
              <a:t>2012 Final Situation Report</a:t>
            </a:r>
            <a:endParaRPr lang="en-US" dirty="0">
              <a:solidFill>
                <a:schemeClr val="accent2">
                  <a:lumMod val="75000"/>
                </a:schemeClr>
              </a:solidFill>
            </a:endParaRPr>
          </a:p>
        </p:txBody>
      </p:sp>
      <p:sp>
        <p:nvSpPr>
          <p:cNvPr id="3" name="Subtitle 2"/>
          <p:cNvSpPr>
            <a:spLocks noGrp="1"/>
          </p:cNvSpPr>
          <p:nvPr>
            <p:ph type="subTitle" idx="1"/>
          </p:nvPr>
        </p:nvSpPr>
        <p:spPr>
          <a:xfrm>
            <a:off x="722376" y="3657600"/>
            <a:ext cx="7772400" cy="941832"/>
          </a:xfrm>
        </p:spPr>
        <p:txBody>
          <a:bodyPr/>
          <a:lstStyle/>
          <a:p>
            <a:r>
              <a:rPr lang="en-US" b="1" dirty="0" smtClean="0">
                <a:solidFill>
                  <a:schemeClr val="bg2">
                    <a:lumMod val="50000"/>
                  </a:schemeClr>
                </a:solidFill>
              </a:rPr>
              <a:t>Dispatch Office Summary Situation Report 12/31/2012- Pueblo Dispatch</a:t>
            </a:r>
            <a:endParaRPr lang="en-US" b="1" dirty="0">
              <a:solidFill>
                <a:schemeClr val="bg2">
                  <a:lumMod val="50000"/>
                </a:schemeClr>
              </a:solidFill>
            </a:endParaRPr>
          </a:p>
        </p:txBody>
      </p:sp>
    </p:spTree>
    <p:extLst>
      <p:ext uri="{BB962C8B-B14F-4D97-AF65-F5344CB8AC3E}">
        <p14:creationId xmlns:p14="http://schemas.microsoft.com/office/powerpoint/2010/main" val="2756026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3150"/>
          </a:xfrm>
        </p:spPr>
        <p:txBody>
          <a:bodyPr/>
          <a:lstStyle/>
          <a:p>
            <a:pPr algn="ctr"/>
            <a:r>
              <a:rPr lang="en-US" dirty="0" smtClean="0">
                <a:solidFill>
                  <a:schemeClr val="accent2">
                    <a:lumMod val="75000"/>
                  </a:schemeClr>
                </a:solidFill>
              </a:rPr>
              <a:t>Incidents by Agency</a:t>
            </a:r>
            <a:endParaRPr lang="en-US" dirty="0">
              <a:solidFill>
                <a:schemeClr val="accent2">
                  <a:lumMod val="75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3039742741"/>
              </p:ext>
            </p:extLst>
          </p:nvPr>
        </p:nvGraphicFramePr>
        <p:xfrm>
          <a:off x="457200" y="457200"/>
          <a:ext cx="8229600"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303777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00"/>
            <a:ext cx="8183880" cy="703150"/>
          </a:xfrm>
        </p:spPr>
        <p:txBody>
          <a:bodyPr>
            <a:normAutofit/>
          </a:bodyPr>
          <a:lstStyle/>
          <a:p>
            <a:pPr algn="ctr"/>
            <a:r>
              <a:rPr lang="en-US" sz="2000" dirty="0" smtClean="0">
                <a:solidFill>
                  <a:schemeClr val="accent2">
                    <a:lumMod val="50000"/>
                  </a:schemeClr>
                </a:solidFill>
              </a:rPr>
              <a:t>Dispatch Office Summary Situation Report 12/31/2012 – Pueblo Dispatch</a:t>
            </a:r>
            <a:endParaRPr lang="en-US" sz="2000" dirty="0">
              <a:solidFill>
                <a:schemeClr val="accent2">
                  <a:lumMod val="50000"/>
                </a:schemeClr>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371674558"/>
              </p:ext>
            </p:extLst>
          </p:nvPr>
        </p:nvGraphicFramePr>
        <p:xfrm>
          <a:off x="457204" y="530229"/>
          <a:ext cx="8229600" cy="5110264"/>
        </p:xfrm>
        <a:graphic>
          <a:graphicData uri="http://schemas.openxmlformats.org/drawingml/2006/table">
            <a:tbl>
              <a:tblPr/>
              <a:tblGrid>
                <a:gridCol w="822960"/>
                <a:gridCol w="822960"/>
                <a:gridCol w="822960"/>
                <a:gridCol w="822960"/>
                <a:gridCol w="822960"/>
                <a:gridCol w="822960"/>
                <a:gridCol w="822960"/>
                <a:gridCol w="822960"/>
                <a:gridCol w="822960"/>
                <a:gridCol w="822960"/>
              </a:tblGrid>
              <a:tr h="225610">
                <a:tc gridSpan="2">
                  <a:txBody>
                    <a:bodyPr/>
                    <a:lstStyle/>
                    <a:p>
                      <a:pPr algn="l"/>
                      <a:r>
                        <a:rPr lang="en-US" sz="1000" b="1"/>
                        <a:t>Year-to-Date</a:t>
                      </a:r>
                    </a:p>
                  </a:txBody>
                  <a:tcPr marL="26674" marR="26674" marT="13337" marB="13337" anchor="ctr">
                    <a:lnL>
                      <a:noFill/>
                    </a:lnL>
                    <a:lnR>
                      <a:noFill/>
                    </a:lnR>
                    <a:lnT>
                      <a:noFill/>
                    </a:lnT>
                    <a:lnB>
                      <a:noFill/>
                    </a:lnB>
                  </a:tcPr>
                </a:tc>
                <a:tc hMerge="1">
                  <a:txBody>
                    <a:bodyPr/>
                    <a:lstStyle/>
                    <a:p>
                      <a:endParaRPr lang="en-US"/>
                    </a:p>
                  </a:txBody>
                  <a:tcPr/>
                </a:tc>
                <a:tc gridSpan="6">
                  <a:txBody>
                    <a:bodyPr/>
                    <a:lstStyle/>
                    <a:p>
                      <a:pPr algn="ctr"/>
                      <a:r>
                        <a:rPr lang="en-US" sz="1000" b="1"/>
                        <a:t>Wildland Fire Activity</a:t>
                      </a:r>
                    </a:p>
                  </a:txBody>
                  <a:tcPr marL="26674" marR="26674" marT="13337" marB="13337"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a:r>
                        <a:rPr lang="en-US" sz="1000" b="1"/>
                        <a:t>Rx Fire Activity</a:t>
                      </a:r>
                    </a:p>
                  </a:txBody>
                  <a:tcPr marL="26674" marR="26674" marT="13337" marB="13337" anchor="ctr">
                    <a:lnL>
                      <a:noFill/>
                    </a:lnL>
                    <a:lnR>
                      <a:noFill/>
                    </a:lnR>
                    <a:lnT>
                      <a:noFill/>
                    </a:lnT>
                    <a:lnB>
                      <a:noFill/>
                    </a:lnB>
                  </a:tcPr>
                </a:tc>
                <a:tc hMerge="1">
                  <a:txBody>
                    <a:bodyPr/>
                    <a:lstStyle/>
                    <a:p>
                      <a:endParaRPr lang="en-US"/>
                    </a:p>
                  </a:txBody>
                  <a:tcPr/>
                </a:tc>
              </a:tr>
              <a:tr h="177375">
                <a:tc rowSpan="2">
                  <a:txBody>
                    <a:bodyPr/>
                    <a:lstStyle/>
                    <a:p>
                      <a:pPr algn="ctr"/>
                      <a:r>
                        <a:rPr lang="en-US" sz="1000" b="1"/>
                        <a:t/>
                      </a:r>
                      <a:br>
                        <a:rPr lang="en-US" sz="1000" b="1"/>
                      </a:br>
                      <a:r>
                        <a:rPr lang="en-US" sz="1000" b="1"/>
                        <a:t>Agency</a:t>
                      </a:r>
                    </a:p>
                  </a:txBody>
                  <a:tcPr marL="26674" marR="26674" marT="13337" marB="13337" anchor="ctr">
                    <a:lnL>
                      <a:noFill/>
                    </a:lnL>
                    <a:lnR>
                      <a:noFill/>
                    </a:lnR>
                    <a:lnT>
                      <a:noFill/>
                    </a:lnT>
                    <a:lnB>
                      <a:noFill/>
                    </a:lnB>
                  </a:tcPr>
                </a:tc>
                <a:tc rowSpan="2">
                  <a:txBody>
                    <a:bodyPr/>
                    <a:lstStyle/>
                    <a:p>
                      <a:pPr algn="ctr"/>
                      <a:r>
                        <a:rPr lang="en-US" sz="1000" b="1"/>
                        <a:t>State</a:t>
                      </a:r>
                      <a:br>
                        <a:rPr lang="en-US" sz="1000" b="1"/>
                      </a:br>
                      <a:r>
                        <a:rPr lang="en-US" sz="1000" b="1"/>
                        <a:t>Unit</a:t>
                      </a:r>
                    </a:p>
                  </a:txBody>
                  <a:tcPr marL="26674" marR="26674" marT="13337" marB="13337" anchor="ctr">
                    <a:lnL>
                      <a:noFill/>
                    </a:lnL>
                    <a:lnR>
                      <a:noFill/>
                    </a:lnR>
                    <a:lnT>
                      <a:noFill/>
                    </a:lnT>
                    <a:lnB>
                      <a:noFill/>
                    </a:lnB>
                  </a:tcPr>
                </a:tc>
                <a:tc gridSpan="2">
                  <a:txBody>
                    <a:bodyPr/>
                    <a:lstStyle/>
                    <a:p>
                      <a:pPr algn="ctr"/>
                      <a:r>
                        <a:rPr lang="en-US" sz="1000" b="1"/>
                        <a:t>Human</a:t>
                      </a:r>
                    </a:p>
                  </a:txBody>
                  <a:tcPr marL="26674" marR="26674" marT="13337" marB="13337" anchor="ctr">
                    <a:lnL>
                      <a:noFill/>
                    </a:lnL>
                    <a:lnR>
                      <a:noFill/>
                    </a:lnR>
                    <a:lnT>
                      <a:noFill/>
                    </a:lnT>
                    <a:lnB>
                      <a:noFill/>
                    </a:lnB>
                  </a:tcPr>
                </a:tc>
                <a:tc hMerge="1">
                  <a:txBody>
                    <a:bodyPr/>
                    <a:lstStyle/>
                    <a:p>
                      <a:endParaRPr lang="en-US"/>
                    </a:p>
                  </a:txBody>
                  <a:tcPr/>
                </a:tc>
                <a:tc gridSpan="2">
                  <a:txBody>
                    <a:bodyPr/>
                    <a:lstStyle/>
                    <a:p>
                      <a:pPr algn="ctr"/>
                      <a:r>
                        <a:rPr lang="en-US" sz="1000" b="1"/>
                        <a:t>Lightning</a:t>
                      </a:r>
                    </a:p>
                  </a:txBody>
                  <a:tcPr marL="26674" marR="26674" marT="13337" marB="13337" anchor="ctr">
                    <a:lnL>
                      <a:noFill/>
                    </a:lnL>
                    <a:lnR>
                      <a:noFill/>
                    </a:lnR>
                    <a:lnT>
                      <a:noFill/>
                    </a:lnT>
                    <a:lnB>
                      <a:noFill/>
                    </a:lnB>
                  </a:tcPr>
                </a:tc>
                <a:tc hMerge="1">
                  <a:txBody>
                    <a:bodyPr/>
                    <a:lstStyle/>
                    <a:p>
                      <a:endParaRPr lang="en-US"/>
                    </a:p>
                  </a:txBody>
                  <a:tcPr/>
                </a:tc>
                <a:tc gridSpan="2">
                  <a:txBody>
                    <a:bodyPr/>
                    <a:lstStyle/>
                    <a:p>
                      <a:pPr algn="ctr"/>
                      <a:r>
                        <a:rPr lang="en-US" sz="1000" b="1"/>
                        <a:t>Total</a:t>
                      </a:r>
                    </a:p>
                  </a:txBody>
                  <a:tcPr marL="26674" marR="26674" marT="13337" marB="13337" anchor="ctr">
                    <a:lnL>
                      <a:noFill/>
                    </a:lnL>
                    <a:lnR>
                      <a:noFill/>
                    </a:lnR>
                    <a:lnT>
                      <a:noFill/>
                    </a:lnT>
                    <a:lnB>
                      <a:noFill/>
                    </a:lnB>
                  </a:tcPr>
                </a:tc>
                <a:tc hMerge="1">
                  <a:txBody>
                    <a:bodyPr/>
                    <a:lstStyle/>
                    <a:p>
                      <a:endParaRPr lang="en-US"/>
                    </a:p>
                  </a:txBody>
                  <a:tcPr/>
                </a:tc>
                <a:tc gridSpan="2">
                  <a:txBody>
                    <a:bodyPr/>
                    <a:lstStyle/>
                    <a:p>
                      <a:pPr algn="ctr"/>
                      <a:r>
                        <a:rPr lang="en-US" sz="1000" b="1"/>
                        <a:t>Rx</a:t>
                      </a:r>
                    </a:p>
                  </a:txBody>
                  <a:tcPr marL="26674" marR="26674" marT="13337" marB="13337" anchor="ctr">
                    <a:lnL>
                      <a:noFill/>
                    </a:lnL>
                    <a:lnR>
                      <a:noFill/>
                    </a:lnR>
                    <a:lnT>
                      <a:noFill/>
                    </a:lnT>
                    <a:lnB>
                      <a:noFill/>
                    </a:lnB>
                  </a:tcPr>
                </a:tc>
                <a:tc hMerge="1">
                  <a:txBody>
                    <a:bodyPr/>
                    <a:lstStyle/>
                    <a:p>
                      <a:endParaRPr lang="en-US"/>
                    </a:p>
                  </a:txBody>
                  <a:tcPr/>
                </a:tc>
              </a:tr>
              <a:tr h="193380">
                <a:tc vMerge="1">
                  <a:txBody>
                    <a:bodyPr/>
                    <a:lstStyle/>
                    <a:p>
                      <a:endParaRPr lang="en-US"/>
                    </a:p>
                  </a:txBody>
                  <a:tcPr/>
                </a:tc>
                <a:tc vMerge="1">
                  <a:txBody>
                    <a:bodyPr/>
                    <a:lstStyle/>
                    <a:p>
                      <a:endParaRPr lang="en-US"/>
                    </a:p>
                  </a:txBody>
                  <a:tcPr/>
                </a:tc>
                <a:tc>
                  <a:txBody>
                    <a:bodyPr/>
                    <a:lstStyle/>
                    <a:p>
                      <a:pPr algn="ctr"/>
                      <a:r>
                        <a:rPr lang="en-US" sz="1000" b="1"/>
                        <a:t>Fires</a:t>
                      </a:r>
                    </a:p>
                  </a:txBody>
                  <a:tcPr marL="26674" marR="26674" marT="13337" marB="13337" anchor="ctr">
                    <a:lnL>
                      <a:noFill/>
                    </a:lnL>
                    <a:lnR>
                      <a:noFill/>
                    </a:lnR>
                    <a:lnT>
                      <a:noFill/>
                    </a:lnT>
                    <a:lnB>
                      <a:noFill/>
                    </a:lnB>
                  </a:tcPr>
                </a:tc>
                <a:tc>
                  <a:txBody>
                    <a:bodyPr/>
                    <a:lstStyle/>
                    <a:p>
                      <a:pPr algn="ctr"/>
                      <a:r>
                        <a:rPr lang="en-US" sz="1000" b="1"/>
                        <a:t>Acres</a:t>
                      </a:r>
                    </a:p>
                  </a:txBody>
                  <a:tcPr marL="26674" marR="26674" marT="13337" marB="13337" anchor="ctr">
                    <a:lnL>
                      <a:noFill/>
                    </a:lnL>
                    <a:lnR>
                      <a:noFill/>
                    </a:lnR>
                    <a:lnT>
                      <a:noFill/>
                    </a:lnT>
                    <a:lnB>
                      <a:noFill/>
                    </a:lnB>
                  </a:tcPr>
                </a:tc>
                <a:tc>
                  <a:txBody>
                    <a:bodyPr/>
                    <a:lstStyle/>
                    <a:p>
                      <a:pPr algn="ctr"/>
                      <a:r>
                        <a:rPr lang="en-US" sz="1000" b="1"/>
                        <a:t>Fires</a:t>
                      </a:r>
                    </a:p>
                  </a:txBody>
                  <a:tcPr marL="26674" marR="26674" marT="13337" marB="13337" anchor="ctr">
                    <a:lnL>
                      <a:noFill/>
                    </a:lnL>
                    <a:lnR>
                      <a:noFill/>
                    </a:lnR>
                    <a:lnT>
                      <a:noFill/>
                    </a:lnT>
                    <a:lnB>
                      <a:noFill/>
                    </a:lnB>
                  </a:tcPr>
                </a:tc>
                <a:tc>
                  <a:txBody>
                    <a:bodyPr/>
                    <a:lstStyle/>
                    <a:p>
                      <a:pPr algn="ctr"/>
                      <a:r>
                        <a:rPr lang="en-US" sz="1000" b="1"/>
                        <a:t>Acres</a:t>
                      </a:r>
                    </a:p>
                  </a:txBody>
                  <a:tcPr marL="26674" marR="26674" marT="13337" marB="13337" anchor="ctr">
                    <a:lnL>
                      <a:noFill/>
                    </a:lnL>
                    <a:lnR>
                      <a:noFill/>
                    </a:lnR>
                    <a:lnT>
                      <a:noFill/>
                    </a:lnT>
                    <a:lnB>
                      <a:noFill/>
                    </a:lnB>
                  </a:tcPr>
                </a:tc>
                <a:tc>
                  <a:txBody>
                    <a:bodyPr/>
                    <a:lstStyle/>
                    <a:p>
                      <a:pPr algn="ctr"/>
                      <a:r>
                        <a:rPr lang="en-US" sz="1000" b="1"/>
                        <a:t>Fires</a:t>
                      </a:r>
                    </a:p>
                  </a:txBody>
                  <a:tcPr marL="26674" marR="26674" marT="13337" marB="13337" anchor="ctr">
                    <a:lnL>
                      <a:noFill/>
                    </a:lnL>
                    <a:lnR>
                      <a:noFill/>
                    </a:lnR>
                    <a:lnT>
                      <a:noFill/>
                    </a:lnT>
                    <a:lnB>
                      <a:noFill/>
                    </a:lnB>
                  </a:tcPr>
                </a:tc>
                <a:tc>
                  <a:txBody>
                    <a:bodyPr/>
                    <a:lstStyle/>
                    <a:p>
                      <a:pPr algn="ctr"/>
                      <a:r>
                        <a:rPr lang="en-US" sz="1000" b="1"/>
                        <a:t>Acres</a:t>
                      </a:r>
                    </a:p>
                  </a:txBody>
                  <a:tcPr marL="26674" marR="26674" marT="13337" marB="13337" anchor="ctr">
                    <a:lnL>
                      <a:noFill/>
                    </a:lnL>
                    <a:lnR>
                      <a:noFill/>
                    </a:lnR>
                    <a:lnT>
                      <a:noFill/>
                    </a:lnT>
                    <a:lnB>
                      <a:noFill/>
                    </a:lnB>
                  </a:tcPr>
                </a:tc>
                <a:tc>
                  <a:txBody>
                    <a:bodyPr/>
                    <a:lstStyle/>
                    <a:p>
                      <a:pPr algn="ctr"/>
                      <a:r>
                        <a:rPr lang="en-US" sz="1000" b="1"/>
                        <a:t>Fires</a:t>
                      </a:r>
                    </a:p>
                  </a:txBody>
                  <a:tcPr marL="26674" marR="26674" marT="13337" marB="13337" anchor="ctr">
                    <a:lnL>
                      <a:noFill/>
                    </a:lnL>
                    <a:lnR>
                      <a:noFill/>
                    </a:lnR>
                    <a:lnT>
                      <a:noFill/>
                    </a:lnT>
                    <a:lnB>
                      <a:noFill/>
                    </a:lnB>
                  </a:tcPr>
                </a:tc>
                <a:tc>
                  <a:txBody>
                    <a:bodyPr/>
                    <a:lstStyle/>
                    <a:p>
                      <a:pPr algn="ctr"/>
                      <a:r>
                        <a:rPr lang="en-US" sz="1000" b="1"/>
                        <a:t>Acres</a:t>
                      </a:r>
                    </a:p>
                  </a:txBody>
                  <a:tcPr marL="26674" marR="26674" marT="13337" marB="13337" anchor="ctr">
                    <a:lnL>
                      <a:noFill/>
                    </a:lnL>
                    <a:lnR>
                      <a:noFill/>
                    </a:lnR>
                    <a:lnT>
                      <a:noFill/>
                    </a:lnT>
                    <a:lnB>
                      <a:noFill/>
                    </a:lnB>
                  </a:tcPr>
                </a:tc>
              </a:tr>
              <a:tr h="225610">
                <a:tc>
                  <a:txBody>
                    <a:bodyPr/>
                    <a:lstStyle/>
                    <a:p>
                      <a:pPr algn="l"/>
                      <a:r>
                        <a:rPr lang="en-US" sz="1000" b="1"/>
                        <a:t>BIA</a:t>
                      </a:r>
                    </a:p>
                  </a:txBody>
                  <a:tcPr marL="26674" marR="26674" marT="13337" marB="13337" anchor="ctr">
                    <a:lnL>
                      <a:noFill/>
                    </a:lnL>
                    <a:lnR>
                      <a:noFill/>
                    </a:lnR>
                    <a:lnT>
                      <a:noFill/>
                    </a:lnT>
                    <a:lnB>
                      <a:noFill/>
                    </a:lnB>
                  </a:tcPr>
                </a:tc>
                <a:tc>
                  <a:txBody>
                    <a:bodyPr/>
                    <a:lstStyle/>
                    <a:p>
                      <a:pPr algn="l"/>
                      <a:r>
                        <a:rPr lang="en-US" sz="1000" b="1"/>
                        <a:t>KS-HOA</a:t>
                      </a:r>
                    </a:p>
                  </a:txBody>
                  <a:tcPr marL="26674" marR="26674" marT="13337" marB="13337" anchor="ctr">
                    <a:lnL>
                      <a:noFill/>
                    </a:lnL>
                    <a:lnR>
                      <a:noFill/>
                    </a:lnR>
                    <a:lnT>
                      <a:noFill/>
                    </a:lnT>
                    <a:lnB>
                      <a:noFill/>
                    </a:lnB>
                  </a:tcPr>
                </a:tc>
                <a:tc>
                  <a:txBody>
                    <a:bodyPr/>
                    <a:lstStyle/>
                    <a:p>
                      <a:pPr algn="r"/>
                      <a:r>
                        <a:rPr lang="en-US" sz="1000" b="1"/>
                        <a:t>15</a:t>
                      </a:r>
                    </a:p>
                  </a:txBody>
                  <a:tcPr marL="26674" marR="26674" marT="13337" marB="13337" anchor="ctr">
                    <a:lnL>
                      <a:noFill/>
                    </a:lnL>
                    <a:lnR>
                      <a:noFill/>
                    </a:lnR>
                    <a:lnT>
                      <a:noFill/>
                    </a:lnT>
                    <a:lnB>
                      <a:noFill/>
                    </a:lnB>
                  </a:tcPr>
                </a:tc>
                <a:tc>
                  <a:txBody>
                    <a:bodyPr/>
                    <a:lstStyle/>
                    <a:p>
                      <a:pPr algn="r"/>
                      <a:r>
                        <a:rPr lang="en-US" sz="1000" b="1"/>
                        <a:t>1,164</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15</a:t>
                      </a:r>
                    </a:p>
                  </a:txBody>
                  <a:tcPr marL="26674" marR="26674" marT="13337" marB="13337" anchor="ctr">
                    <a:lnL>
                      <a:noFill/>
                    </a:lnL>
                    <a:lnR>
                      <a:noFill/>
                    </a:lnR>
                    <a:lnT>
                      <a:noFill/>
                    </a:lnT>
                    <a:lnB>
                      <a:noFill/>
                    </a:lnB>
                  </a:tcPr>
                </a:tc>
                <a:tc>
                  <a:txBody>
                    <a:bodyPr/>
                    <a:lstStyle/>
                    <a:p>
                      <a:pPr algn="r"/>
                      <a:r>
                        <a:rPr lang="en-US" sz="1000" b="1"/>
                        <a:t>1,164</a:t>
                      </a:r>
                    </a:p>
                  </a:txBody>
                  <a:tcPr marL="26674" marR="26674" marT="13337" marB="13337" anchor="ctr">
                    <a:lnL>
                      <a:noFill/>
                    </a:lnL>
                    <a:lnR>
                      <a:noFill/>
                    </a:lnR>
                    <a:lnT>
                      <a:noFill/>
                    </a:lnT>
                    <a:lnB>
                      <a:noFill/>
                    </a:lnB>
                  </a:tcPr>
                </a:tc>
                <a:tc>
                  <a:txBody>
                    <a:bodyPr/>
                    <a:lstStyle/>
                    <a:p>
                      <a:pPr algn="r"/>
                      <a:r>
                        <a:rPr lang="en-US" sz="1000" b="1"/>
                        <a:t>7</a:t>
                      </a:r>
                    </a:p>
                  </a:txBody>
                  <a:tcPr marL="26674" marR="26674" marT="13337" marB="13337" anchor="ctr">
                    <a:lnL>
                      <a:noFill/>
                    </a:lnL>
                    <a:lnR>
                      <a:noFill/>
                    </a:lnR>
                    <a:lnT>
                      <a:noFill/>
                    </a:lnT>
                    <a:lnB>
                      <a:noFill/>
                    </a:lnB>
                  </a:tcPr>
                </a:tc>
                <a:tc>
                  <a:txBody>
                    <a:bodyPr/>
                    <a:lstStyle/>
                    <a:p>
                      <a:pPr algn="r"/>
                      <a:r>
                        <a:rPr lang="en-US" sz="1000" b="1"/>
                        <a:t>640</a:t>
                      </a:r>
                    </a:p>
                  </a:txBody>
                  <a:tcPr marL="26674" marR="26674" marT="13337" marB="13337" anchor="ctr">
                    <a:lnL>
                      <a:noFill/>
                    </a:lnL>
                    <a:lnR>
                      <a:noFill/>
                    </a:lnR>
                    <a:lnT>
                      <a:noFill/>
                    </a:lnT>
                    <a:lnB>
                      <a:noFill/>
                    </a:lnB>
                  </a:tcPr>
                </a:tc>
              </a:tr>
              <a:tr h="225610">
                <a:tc>
                  <a:txBody>
                    <a:bodyPr/>
                    <a:lstStyle/>
                    <a:p>
                      <a:pPr algn="l"/>
                      <a:r>
                        <a:rPr lang="en-US" sz="1000" b="1"/>
                        <a:t>BIA</a:t>
                      </a:r>
                    </a:p>
                  </a:txBody>
                  <a:tcPr marL="26674" marR="26674" marT="13337" marB="13337" anchor="ctr">
                    <a:lnL>
                      <a:noFill/>
                    </a:lnL>
                    <a:lnR>
                      <a:noFill/>
                    </a:lnR>
                    <a:lnT>
                      <a:noFill/>
                    </a:lnT>
                    <a:lnB>
                      <a:noFill/>
                    </a:lnB>
                    <a:solidFill>
                      <a:srgbClr val="00FFFF"/>
                    </a:solidFill>
                  </a:tcPr>
                </a:tc>
                <a:tc>
                  <a:txBody>
                    <a:bodyPr/>
                    <a:lstStyle/>
                    <a:p>
                      <a:pPr algn="l"/>
                      <a:r>
                        <a:rPr lang="en-US" sz="1000" b="1"/>
                        <a:t>Total:</a:t>
                      </a:r>
                    </a:p>
                  </a:txBody>
                  <a:tcPr marL="26674" marR="26674" marT="13337" marB="13337" anchor="ctr">
                    <a:lnL>
                      <a:noFill/>
                    </a:lnL>
                    <a:lnR>
                      <a:noFill/>
                    </a:lnR>
                    <a:lnT>
                      <a:noFill/>
                    </a:lnT>
                    <a:lnB>
                      <a:noFill/>
                    </a:lnB>
                    <a:solidFill>
                      <a:srgbClr val="00FFFF"/>
                    </a:solidFill>
                  </a:tcPr>
                </a:tc>
                <a:tc>
                  <a:txBody>
                    <a:bodyPr/>
                    <a:lstStyle/>
                    <a:p>
                      <a:pPr algn="r"/>
                      <a:r>
                        <a:rPr lang="en-US" sz="1000" b="1"/>
                        <a:t>15</a:t>
                      </a:r>
                    </a:p>
                  </a:txBody>
                  <a:tcPr marL="26674" marR="26674" marT="13337" marB="13337" anchor="ctr">
                    <a:lnL>
                      <a:noFill/>
                    </a:lnL>
                    <a:lnR>
                      <a:noFill/>
                    </a:lnR>
                    <a:lnT>
                      <a:noFill/>
                    </a:lnT>
                    <a:lnB>
                      <a:noFill/>
                    </a:lnB>
                    <a:solidFill>
                      <a:srgbClr val="00FFFF"/>
                    </a:solidFill>
                  </a:tcPr>
                </a:tc>
                <a:tc>
                  <a:txBody>
                    <a:bodyPr/>
                    <a:lstStyle/>
                    <a:p>
                      <a:pPr algn="r"/>
                      <a:r>
                        <a:rPr lang="en-US" sz="1000" b="1"/>
                        <a:t>1,164</a:t>
                      </a:r>
                    </a:p>
                  </a:txBody>
                  <a:tcPr marL="26674" marR="26674" marT="13337" marB="13337" anchor="ctr">
                    <a:lnL>
                      <a:noFill/>
                    </a:lnL>
                    <a:lnR>
                      <a:noFill/>
                    </a:lnR>
                    <a:lnT>
                      <a:noFill/>
                    </a:lnT>
                    <a:lnB>
                      <a:noFill/>
                    </a:lnB>
                    <a:solidFill>
                      <a:srgbClr val="00FFFF"/>
                    </a:solidFill>
                  </a:tcPr>
                </a:tc>
                <a:tc>
                  <a:txBody>
                    <a:bodyPr/>
                    <a:lstStyle/>
                    <a:p>
                      <a:pPr algn="r"/>
                      <a:r>
                        <a:rPr lang="en-US" sz="1000" b="1"/>
                        <a:t>0</a:t>
                      </a:r>
                    </a:p>
                  </a:txBody>
                  <a:tcPr marL="26674" marR="26674" marT="13337" marB="13337" anchor="ctr">
                    <a:lnL>
                      <a:noFill/>
                    </a:lnL>
                    <a:lnR>
                      <a:noFill/>
                    </a:lnR>
                    <a:lnT>
                      <a:noFill/>
                    </a:lnT>
                    <a:lnB>
                      <a:noFill/>
                    </a:lnB>
                    <a:solidFill>
                      <a:srgbClr val="00FFFF"/>
                    </a:solidFill>
                  </a:tcPr>
                </a:tc>
                <a:tc>
                  <a:txBody>
                    <a:bodyPr/>
                    <a:lstStyle/>
                    <a:p>
                      <a:pPr algn="r"/>
                      <a:r>
                        <a:rPr lang="en-US" sz="1000" b="1"/>
                        <a:t>0</a:t>
                      </a:r>
                    </a:p>
                  </a:txBody>
                  <a:tcPr marL="26674" marR="26674" marT="13337" marB="13337" anchor="ctr">
                    <a:lnL>
                      <a:noFill/>
                    </a:lnL>
                    <a:lnR>
                      <a:noFill/>
                    </a:lnR>
                    <a:lnT>
                      <a:noFill/>
                    </a:lnT>
                    <a:lnB>
                      <a:noFill/>
                    </a:lnB>
                    <a:solidFill>
                      <a:srgbClr val="00FFFF"/>
                    </a:solidFill>
                  </a:tcPr>
                </a:tc>
                <a:tc>
                  <a:txBody>
                    <a:bodyPr/>
                    <a:lstStyle/>
                    <a:p>
                      <a:pPr algn="r"/>
                      <a:r>
                        <a:rPr lang="en-US" sz="1000" b="1"/>
                        <a:t>15</a:t>
                      </a:r>
                    </a:p>
                  </a:txBody>
                  <a:tcPr marL="26674" marR="26674" marT="13337" marB="13337" anchor="ctr">
                    <a:lnL>
                      <a:noFill/>
                    </a:lnL>
                    <a:lnR>
                      <a:noFill/>
                    </a:lnR>
                    <a:lnT>
                      <a:noFill/>
                    </a:lnT>
                    <a:lnB>
                      <a:noFill/>
                    </a:lnB>
                    <a:solidFill>
                      <a:srgbClr val="00FFFF"/>
                    </a:solidFill>
                  </a:tcPr>
                </a:tc>
                <a:tc>
                  <a:txBody>
                    <a:bodyPr/>
                    <a:lstStyle/>
                    <a:p>
                      <a:pPr algn="r"/>
                      <a:r>
                        <a:rPr lang="en-US" sz="1000" b="1"/>
                        <a:t>1,164</a:t>
                      </a:r>
                    </a:p>
                  </a:txBody>
                  <a:tcPr marL="26674" marR="26674" marT="13337" marB="13337" anchor="ctr">
                    <a:lnL>
                      <a:noFill/>
                    </a:lnL>
                    <a:lnR>
                      <a:noFill/>
                    </a:lnR>
                    <a:lnT>
                      <a:noFill/>
                    </a:lnT>
                    <a:lnB>
                      <a:noFill/>
                    </a:lnB>
                    <a:solidFill>
                      <a:srgbClr val="00FFFF"/>
                    </a:solidFill>
                  </a:tcPr>
                </a:tc>
                <a:tc>
                  <a:txBody>
                    <a:bodyPr/>
                    <a:lstStyle/>
                    <a:p>
                      <a:pPr algn="r"/>
                      <a:r>
                        <a:rPr lang="en-US" sz="1000" b="1"/>
                        <a:t>7</a:t>
                      </a:r>
                    </a:p>
                  </a:txBody>
                  <a:tcPr marL="26674" marR="26674" marT="13337" marB="13337" anchor="ctr">
                    <a:lnL>
                      <a:noFill/>
                    </a:lnL>
                    <a:lnR>
                      <a:noFill/>
                    </a:lnR>
                    <a:lnT>
                      <a:noFill/>
                    </a:lnT>
                    <a:lnB>
                      <a:noFill/>
                    </a:lnB>
                    <a:solidFill>
                      <a:srgbClr val="00FFFF"/>
                    </a:solidFill>
                  </a:tcPr>
                </a:tc>
                <a:tc>
                  <a:txBody>
                    <a:bodyPr/>
                    <a:lstStyle/>
                    <a:p>
                      <a:pPr algn="r"/>
                      <a:r>
                        <a:rPr lang="en-US" sz="1000" b="1"/>
                        <a:t>640</a:t>
                      </a:r>
                    </a:p>
                  </a:txBody>
                  <a:tcPr marL="26674" marR="26674" marT="13337" marB="13337" anchor="ctr">
                    <a:lnL>
                      <a:noFill/>
                    </a:lnL>
                    <a:lnR>
                      <a:noFill/>
                    </a:lnR>
                    <a:lnT>
                      <a:noFill/>
                    </a:lnT>
                    <a:lnB>
                      <a:noFill/>
                    </a:lnB>
                    <a:solidFill>
                      <a:srgbClr val="00FFFF"/>
                    </a:solidFill>
                  </a:tcPr>
                </a:tc>
              </a:tr>
              <a:tr h="225610">
                <a:tc>
                  <a:txBody>
                    <a:bodyPr/>
                    <a:lstStyle/>
                    <a:p>
                      <a:pPr algn="l"/>
                      <a:r>
                        <a:rPr lang="en-US" sz="1000" b="1"/>
                        <a:t>BLM</a:t>
                      </a:r>
                    </a:p>
                  </a:txBody>
                  <a:tcPr marL="26674" marR="26674" marT="13337" marB="13337" anchor="ctr">
                    <a:lnL>
                      <a:noFill/>
                    </a:lnL>
                    <a:lnR>
                      <a:noFill/>
                    </a:lnR>
                    <a:lnT>
                      <a:noFill/>
                    </a:lnT>
                    <a:lnB>
                      <a:noFill/>
                    </a:lnB>
                  </a:tcPr>
                </a:tc>
                <a:tc>
                  <a:txBody>
                    <a:bodyPr/>
                    <a:lstStyle/>
                    <a:p>
                      <a:pPr algn="l"/>
                      <a:r>
                        <a:rPr lang="en-US" sz="1000" b="1"/>
                        <a:t>CO-RGD</a:t>
                      </a:r>
                    </a:p>
                  </a:txBody>
                  <a:tcPr marL="26674" marR="26674" marT="13337" marB="13337" anchor="ctr">
                    <a:lnL>
                      <a:noFill/>
                    </a:lnL>
                    <a:lnR>
                      <a:noFill/>
                    </a:lnR>
                    <a:lnT>
                      <a:noFill/>
                    </a:lnT>
                    <a:lnB>
                      <a:noFill/>
                    </a:lnB>
                  </a:tcPr>
                </a:tc>
                <a:tc>
                  <a:txBody>
                    <a:bodyPr/>
                    <a:lstStyle/>
                    <a:p>
                      <a:pPr algn="r"/>
                      <a:r>
                        <a:rPr lang="en-US" sz="1000" b="1"/>
                        <a:t>5</a:t>
                      </a:r>
                    </a:p>
                  </a:txBody>
                  <a:tcPr marL="26674" marR="26674" marT="13337" marB="13337" anchor="ctr">
                    <a:lnL>
                      <a:noFill/>
                    </a:lnL>
                    <a:lnR>
                      <a:noFill/>
                    </a:lnR>
                    <a:lnT>
                      <a:noFill/>
                    </a:lnT>
                    <a:lnB>
                      <a:noFill/>
                    </a:lnB>
                  </a:tcPr>
                </a:tc>
                <a:tc>
                  <a:txBody>
                    <a:bodyPr/>
                    <a:lstStyle/>
                    <a:p>
                      <a:pPr algn="r"/>
                      <a:r>
                        <a:rPr lang="en-US" sz="1000" b="1"/>
                        <a:t>393</a:t>
                      </a:r>
                    </a:p>
                  </a:txBody>
                  <a:tcPr marL="26674" marR="26674" marT="13337" marB="13337" anchor="ctr">
                    <a:lnL>
                      <a:noFill/>
                    </a:lnL>
                    <a:lnR>
                      <a:noFill/>
                    </a:lnR>
                    <a:lnT>
                      <a:noFill/>
                    </a:lnT>
                    <a:lnB>
                      <a:noFill/>
                    </a:lnB>
                  </a:tcPr>
                </a:tc>
                <a:tc>
                  <a:txBody>
                    <a:bodyPr/>
                    <a:lstStyle/>
                    <a:p>
                      <a:pPr algn="r"/>
                      <a:r>
                        <a:rPr lang="en-US" sz="1000" b="1"/>
                        <a:t>16</a:t>
                      </a:r>
                    </a:p>
                  </a:txBody>
                  <a:tcPr marL="26674" marR="26674" marT="13337" marB="13337" anchor="ctr">
                    <a:lnL>
                      <a:noFill/>
                    </a:lnL>
                    <a:lnR>
                      <a:noFill/>
                    </a:lnR>
                    <a:lnT>
                      <a:noFill/>
                    </a:lnT>
                    <a:lnB>
                      <a:noFill/>
                    </a:lnB>
                  </a:tcPr>
                </a:tc>
                <a:tc>
                  <a:txBody>
                    <a:bodyPr/>
                    <a:lstStyle/>
                    <a:p>
                      <a:pPr algn="r"/>
                      <a:r>
                        <a:rPr lang="en-US" sz="1000" b="1"/>
                        <a:t>34</a:t>
                      </a:r>
                    </a:p>
                  </a:txBody>
                  <a:tcPr marL="26674" marR="26674" marT="13337" marB="13337" anchor="ctr">
                    <a:lnL>
                      <a:noFill/>
                    </a:lnL>
                    <a:lnR>
                      <a:noFill/>
                    </a:lnR>
                    <a:lnT>
                      <a:noFill/>
                    </a:lnT>
                    <a:lnB>
                      <a:noFill/>
                    </a:lnB>
                  </a:tcPr>
                </a:tc>
                <a:tc>
                  <a:txBody>
                    <a:bodyPr/>
                    <a:lstStyle/>
                    <a:p>
                      <a:pPr algn="r"/>
                      <a:r>
                        <a:rPr lang="en-US" sz="1000" b="1"/>
                        <a:t>21</a:t>
                      </a:r>
                    </a:p>
                  </a:txBody>
                  <a:tcPr marL="26674" marR="26674" marT="13337" marB="13337" anchor="ctr">
                    <a:lnL>
                      <a:noFill/>
                    </a:lnL>
                    <a:lnR>
                      <a:noFill/>
                    </a:lnR>
                    <a:lnT>
                      <a:noFill/>
                    </a:lnT>
                    <a:lnB>
                      <a:noFill/>
                    </a:lnB>
                  </a:tcPr>
                </a:tc>
                <a:tc>
                  <a:txBody>
                    <a:bodyPr/>
                    <a:lstStyle/>
                    <a:p>
                      <a:pPr algn="r"/>
                      <a:r>
                        <a:rPr lang="en-US" sz="1000" b="1"/>
                        <a:t>427</a:t>
                      </a:r>
                    </a:p>
                  </a:txBody>
                  <a:tcPr marL="26674" marR="26674" marT="13337" marB="13337" anchor="ctr">
                    <a:lnL>
                      <a:noFill/>
                    </a:lnL>
                    <a:lnR>
                      <a:noFill/>
                    </a:lnR>
                    <a:lnT>
                      <a:noFill/>
                    </a:lnT>
                    <a:lnB>
                      <a:noFill/>
                    </a:lnB>
                  </a:tcPr>
                </a:tc>
                <a:tc>
                  <a:txBody>
                    <a:bodyPr/>
                    <a:lstStyle/>
                    <a:p>
                      <a:pPr algn="r"/>
                      <a:r>
                        <a:rPr lang="en-US" sz="1000" b="1"/>
                        <a:t>3</a:t>
                      </a:r>
                    </a:p>
                  </a:txBody>
                  <a:tcPr marL="26674" marR="26674" marT="13337" marB="13337" anchor="ctr">
                    <a:lnL>
                      <a:noFill/>
                    </a:lnL>
                    <a:lnR>
                      <a:noFill/>
                    </a:lnR>
                    <a:lnT>
                      <a:noFill/>
                    </a:lnT>
                    <a:lnB>
                      <a:noFill/>
                    </a:lnB>
                  </a:tcPr>
                </a:tc>
                <a:tc>
                  <a:txBody>
                    <a:bodyPr/>
                    <a:lstStyle/>
                    <a:p>
                      <a:pPr algn="r"/>
                      <a:r>
                        <a:rPr lang="en-US" sz="1000" b="1"/>
                        <a:t>68</a:t>
                      </a:r>
                    </a:p>
                  </a:txBody>
                  <a:tcPr marL="26674" marR="26674" marT="13337" marB="13337" anchor="ctr">
                    <a:lnL>
                      <a:noFill/>
                    </a:lnL>
                    <a:lnR>
                      <a:noFill/>
                    </a:lnR>
                    <a:lnT>
                      <a:noFill/>
                    </a:lnT>
                    <a:lnB>
                      <a:noFill/>
                    </a:lnB>
                  </a:tcPr>
                </a:tc>
              </a:tr>
              <a:tr h="225610">
                <a:tc>
                  <a:txBody>
                    <a:bodyPr/>
                    <a:lstStyle/>
                    <a:p>
                      <a:pPr algn="l"/>
                      <a:r>
                        <a:rPr lang="en-US" sz="1000" b="1"/>
                        <a:t>BLM</a:t>
                      </a:r>
                    </a:p>
                  </a:txBody>
                  <a:tcPr marL="26674" marR="26674" marT="13337" marB="13337" anchor="ctr">
                    <a:lnL>
                      <a:noFill/>
                    </a:lnL>
                    <a:lnR>
                      <a:noFill/>
                    </a:lnR>
                    <a:lnT>
                      <a:noFill/>
                    </a:lnT>
                    <a:lnB>
                      <a:noFill/>
                    </a:lnB>
                  </a:tcPr>
                </a:tc>
                <a:tc>
                  <a:txBody>
                    <a:bodyPr/>
                    <a:lstStyle/>
                    <a:p>
                      <a:pPr algn="l"/>
                      <a:r>
                        <a:rPr lang="en-US" sz="1000" b="1"/>
                        <a:t>CO-SLD</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1</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3</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BLM</a:t>
                      </a:r>
                    </a:p>
                  </a:txBody>
                  <a:tcPr marL="26674" marR="26674" marT="13337" marB="13337" anchor="ctr">
                    <a:lnL>
                      <a:noFill/>
                    </a:lnL>
                    <a:lnR>
                      <a:noFill/>
                    </a:lnR>
                    <a:lnT>
                      <a:noFill/>
                    </a:lnT>
                    <a:lnB>
                      <a:noFill/>
                    </a:lnB>
                    <a:solidFill>
                      <a:srgbClr val="00FFFF"/>
                    </a:solidFill>
                  </a:tcPr>
                </a:tc>
                <a:tc>
                  <a:txBody>
                    <a:bodyPr/>
                    <a:lstStyle/>
                    <a:p>
                      <a:pPr algn="l"/>
                      <a:r>
                        <a:rPr lang="en-US" sz="1000" b="1"/>
                        <a:t>Total:</a:t>
                      </a:r>
                    </a:p>
                  </a:txBody>
                  <a:tcPr marL="26674" marR="26674" marT="13337" marB="13337" anchor="ctr">
                    <a:lnL>
                      <a:noFill/>
                    </a:lnL>
                    <a:lnR>
                      <a:noFill/>
                    </a:lnR>
                    <a:lnT>
                      <a:noFill/>
                    </a:lnT>
                    <a:lnB>
                      <a:noFill/>
                    </a:lnB>
                    <a:solidFill>
                      <a:srgbClr val="00FFFF"/>
                    </a:solidFill>
                  </a:tcPr>
                </a:tc>
                <a:tc>
                  <a:txBody>
                    <a:bodyPr/>
                    <a:lstStyle/>
                    <a:p>
                      <a:pPr algn="r"/>
                      <a:r>
                        <a:rPr lang="en-US" sz="1000" b="1"/>
                        <a:t>7</a:t>
                      </a:r>
                    </a:p>
                  </a:txBody>
                  <a:tcPr marL="26674" marR="26674" marT="13337" marB="13337" anchor="ctr">
                    <a:lnL>
                      <a:noFill/>
                    </a:lnL>
                    <a:lnR>
                      <a:noFill/>
                    </a:lnR>
                    <a:lnT>
                      <a:noFill/>
                    </a:lnT>
                    <a:lnB>
                      <a:noFill/>
                    </a:lnB>
                    <a:solidFill>
                      <a:srgbClr val="00FFFF"/>
                    </a:solidFill>
                  </a:tcPr>
                </a:tc>
                <a:tc>
                  <a:txBody>
                    <a:bodyPr/>
                    <a:lstStyle/>
                    <a:p>
                      <a:pPr algn="r"/>
                      <a:r>
                        <a:rPr lang="en-US" sz="1000" b="1"/>
                        <a:t>393</a:t>
                      </a:r>
                    </a:p>
                  </a:txBody>
                  <a:tcPr marL="26674" marR="26674" marT="13337" marB="13337" anchor="ctr">
                    <a:lnL>
                      <a:noFill/>
                    </a:lnL>
                    <a:lnR>
                      <a:noFill/>
                    </a:lnR>
                    <a:lnT>
                      <a:noFill/>
                    </a:lnT>
                    <a:lnB>
                      <a:noFill/>
                    </a:lnB>
                    <a:solidFill>
                      <a:srgbClr val="00FFFF"/>
                    </a:solidFill>
                  </a:tcPr>
                </a:tc>
                <a:tc>
                  <a:txBody>
                    <a:bodyPr/>
                    <a:lstStyle/>
                    <a:p>
                      <a:pPr algn="r"/>
                      <a:r>
                        <a:rPr lang="en-US" sz="1000" b="1"/>
                        <a:t>17</a:t>
                      </a:r>
                    </a:p>
                  </a:txBody>
                  <a:tcPr marL="26674" marR="26674" marT="13337" marB="13337" anchor="ctr">
                    <a:lnL>
                      <a:noFill/>
                    </a:lnL>
                    <a:lnR>
                      <a:noFill/>
                    </a:lnR>
                    <a:lnT>
                      <a:noFill/>
                    </a:lnT>
                    <a:lnB>
                      <a:noFill/>
                    </a:lnB>
                    <a:solidFill>
                      <a:srgbClr val="00FFFF"/>
                    </a:solidFill>
                  </a:tcPr>
                </a:tc>
                <a:tc>
                  <a:txBody>
                    <a:bodyPr/>
                    <a:lstStyle/>
                    <a:p>
                      <a:pPr algn="r"/>
                      <a:r>
                        <a:rPr lang="en-US" sz="1000" b="1"/>
                        <a:t>34</a:t>
                      </a:r>
                    </a:p>
                  </a:txBody>
                  <a:tcPr marL="26674" marR="26674" marT="13337" marB="13337" anchor="ctr">
                    <a:lnL>
                      <a:noFill/>
                    </a:lnL>
                    <a:lnR>
                      <a:noFill/>
                    </a:lnR>
                    <a:lnT>
                      <a:noFill/>
                    </a:lnT>
                    <a:lnB>
                      <a:noFill/>
                    </a:lnB>
                    <a:solidFill>
                      <a:srgbClr val="00FFFF"/>
                    </a:solidFill>
                  </a:tcPr>
                </a:tc>
                <a:tc>
                  <a:txBody>
                    <a:bodyPr/>
                    <a:lstStyle/>
                    <a:p>
                      <a:pPr algn="r"/>
                      <a:r>
                        <a:rPr lang="en-US" sz="1000" b="1"/>
                        <a:t>24</a:t>
                      </a:r>
                    </a:p>
                  </a:txBody>
                  <a:tcPr marL="26674" marR="26674" marT="13337" marB="13337" anchor="ctr">
                    <a:lnL>
                      <a:noFill/>
                    </a:lnL>
                    <a:lnR>
                      <a:noFill/>
                    </a:lnR>
                    <a:lnT>
                      <a:noFill/>
                    </a:lnT>
                    <a:lnB>
                      <a:noFill/>
                    </a:lnB>
                    <a:solidFill>
                      <a:srgbClr val="00FFFF"/>
                    </a:solidFill>
                  </a:tcPr>
                </a:tc>
                <a:tc>
                  <a:txBody>
                    <a:bodyPr/>
                    <a:lstStyle/>
                    <a:p>
                      <a:pPr algn="r"/>
                      <a:r>
                        <a:rPr lang="en-US" sz="1000" b="1"/>
                        <a:t>427</a:t>
                      </a:r>
                    </a:p>
                  </a:txBody>
                  <a:tcPr marL="26674" marR="26674" marT="13337" marB="13337" anchor="ctr">
                    <a:lnL>
                      <a:noFill/>
                    </a:lnL>
                    <a:lnR>
                      <a:noFill/>
                    </a:lnR>
                    <a:lnT>
                      <a:noFill/>
                    </a:lnT>
                    <a:lnB>
                      <a:noFill/>
                    </a:lnB>
                    <a:solidFill>
                      <a:srgbClr val="00FFFF"/>
                    </a:solidFill>
                  </a:tcPr>
                </a:tc>
                <a:tc>
                  <a:txBody>
                    <a:bodyPr/>
                    <a:lstStyle/>
                    <a:p>
                      <a:pPr algn="r"/>
                      <a:r>
                        <a:rPr lang="en-US" sz="1000" b="1"/>
                        <a:t>3</a:t>
                      </a:r>
                    </a:p>
                  </a:txBody>
                  <a:tcPr marL="26674" marR="26674" marT="13337" marB="13337" anchor="ctr">
                    <a:lnL>
                      <a:noFill/>
                    </a:lnL>
                    <a:lnR>
                      <a:noFill/>
                    </a:lnR>
                    <a:lnT>
                      <a:noFill/>
                    </a:lnT>
                    <a:lnB>
                      <a:noFill/>
                    </a:lnB>
                    <a:solidFill>
                      <a:srgbClr val="00FFFF"/>
                    </a:solidFill>
                  </a:tcPr>
                </a:tc>
                <a:tc>
                  <a:txBody>
                    <a:bodyPr/>
                    <a:lstStyle/>
                    <a:p>
                      <a:pPr algn="r"/>
                      <a:r>
                        <a:rPr lang="en-US" sz="1000" b="1"/>
                        <a:t>68</a:t>
                      </a:r>
                    </a:p>
                  </a:txBody>
                  <a:tcPr marL="26674" marR="26674" marT="13337" marB="13337" anchor="ctr">
                    <a:lnL>
                      <a:noFill/>
                    </a:lnL>
                    <a:lnR>
                      <a:noFill/>
                    </a:lnR>
                    <a:lnT>
                      <a:noFill/>
                    </a:lnT>
                    <a:lnB>
                      <a:noFill/>
                    </a:lnB>
                    <a:solidFill>
                      <a:srgbClr val="00FFFF"/>
                    </a:solidFill>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CO-CFX</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4</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CO-CUX</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1,607</a:t>
                      </a:r>
                    </a:p>
                  </a:txBody>
                  <a:tcPr marL="26674" marR="26674" marT="13337" marB="13337" anchor="ctr">
                    <a:lnL>
                      <a:noFill/>
                    </a:lnL>
                    <a:lnR>
                      <a:noFill/>
                    </a:lnR>
                    <a:lnT>
                      <a:noFill/>
                    </a:lnT>
                    <a:lnB>
                      <a:noFill/>
                    </a:lnB>
                  </a:tcPr>
                </a:tc>
                <a:tc>
                  <a:txBody>
                    <a:bodyPr/>
                    <a:lstStyle/>
                    <a:p>
                      <a:pPr algn="r"/>
                      <a:r>
                        <a:rPr lang="en-US" sz="1000" b="1"/>
                        <a:t>4</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6</a:t>
                      </a:r>
                    </a:p>
                  </a:txBody>
                  <a:tcPr marL="26674" marR="26674" marT="13337" marB="13337" anchor="ctr">
                    <a:lnL>
                      <a:noFill/>
                    </a:lnL>
                    <a:lnR>
                      <a:noFill/>
                    </a:lnR>
                    <a:lnT>
                      <a:noFill/>
                    </a:lnT>
                    <a:lnB>
                      <a:noFill/>
                    </a:lnB>
                  </a:tcPr>
                </a:tc>
                <a:tc>
                  <a:txBody>
                    <a:bodyPr/>
                    <a:lstStyle/>
                    <a:p>
                      <a:pPr algn="r"/>
                      <a:r>
                        <a:rPr lang="en-US" sz="1000" b="1"/>
                        <a:t>1,607</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CO-DGX</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1</a:t>
                      </a:r>
                    </a:p>
                  </a:txBody>
                  <a:tcPr marL="26674" marR="26674" marT="13337" marB="13337" anchor="ctr">
                    <a:lnL>
                      <a:noFill/>
                    </a:lnL>
                    <a:lnR>
                      <a:noFill/>
                    </a:lnR>
                    <a:lnT>
                      <a:noFill/>
                    </a:lnT>
                    <a:lnB>
                      <a:noFill/>
                    </a:lnB>
                  </a:tcPr>
                </a:tc>
                <a:tc>
                  <a:txBody>
                    <a:bodyPr/>
                    <a:lstStyle/>
                    <a:p>
                      <a:pPr algn="r"/>
                      <a:r>
                        <a:rPr lang="en-US" sz="1000" b="1"/>
                        <a:t>45</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CO-EPX</a:t>
                      </a:r>
                    </a:p>
                  </a:txBody>
                  <a:tcPr marL="26674" marR="26674" marT="13337" marB="13337" anchor="ctr">
                    <a:lnL>
                      <a:noFill/>
                    </a:lnL>
                    <a:lnR>
                      <a:noFill/>
                    </a:lnR>
                    <a:lnT>
                      <a:noFill/>
                    </a:lnT>
                    <a:lnB>
                      <a:noFill/>
                    </a:lnB>
                  </a:tcPr>
                </a:tc>
                <a:tc>
                  <a:txBody>
                    <a:bodyPr/>
                    <a:lstStyle/>
                    <a:p>
                      <a:pPr algn="r"/>
                      <a:r>
                        <a:rPr lang="en-US" sz="1000" b="1"/>
                        <a:t>8</a:t>
                      </a:r>
                    </a:p>
                  </a:txBody>
                  <a:tcPr marL="26674" marR="26674" marT="13337" marB="13337" anchor="ctr">
                    <a:lnL>
                      <a:noFill/>
                    </a:lnL>
                    <a:lnR>
                      <a:noFill/>
                    </a:lnR>
                    <a:lnT>
                      <a:noFill/>
                    </a:lnT>
                    <a:lnB>
                      <a:noFill/>
                    </a:lnB>
                  </a:tcPr>
                </a:tc>
                <a:tc>
                  <a:txBody>
                    <a:bodyPr/>
                    <a:lstStyle/>
                    <a:p>
                      <a:pPr algn="r"/>
                      <a:r>
                        <a:rPr lang="en-US" sz="1000" b="1"/>
                        <a:t>3,831</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8</a:t>
                      </a:r>
                    </a:p>
                  </a:txBody>
                  <a:tcPr marL="26674" marR="26674" marT="13337" marB="13337" anchor="ctr">
                    <a:lnL>
                      <a:noFill/>
                    </a:lnL>
                    <a:lnR>
                      <a:noFill/>
                    </a:lnR>
                    <a:lnT>
                      <a:noFill/>
                    </a:lnT>
                    <a:lnB>
                      <a:noFill/>
                    </a:lnB>
                  </a:tcPr>
                </a:tc>
                <a:tc>
                  <a:txBody>
                    <a:bodyPr/>
                    <a:lstStyle/>
                    <a:p>
                      <a:pPr algn="r"/>
                      <a:r>
                        <a:rPr lang="en-US" sz="1000" b="1"/>
                        <a:t>3,831</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CO-FRX</a:t>
                      </a:r>
                    </a:p>
                  </a:txBody>
                  <a:tcPr marL="26674" marR="26674" marT="13337" marB="13337" anchor="ctr">
                    <a:lnL>
                      <a:noFill/>
                    </a:lnL>
                    <a:lnR>
                      <a:noFill/>
                    </a:lnR>
                    <a:lnT>
                      <a:noFill/>
                    </a:lnT>
                    <a:lnB>
                      <a:noFill/>
                    </a:lnB>
                  </a:tcPr>
                </a:tc>
                <a:tc>
                  <a:txBody>
                    <a:bodyPr/>
                    <a:lstStyle/>
                    <a:p>
                      <a:pPr algn="r"/>
                      <a:r>
                        <a:rPr lang="en-US" sz="1000" b="1"/>
                        <a:t>3</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3</a:t>
                      </a:r>
                    </a:p>
                  </a:txBody>
                  <a:tcPr marL="26674" marR="26674" marT="13337" marB="13337" anchor="ctr">
                    <a:lnL>
                      <a:noFill/>
                    </a:lnL>
                    <a:lnR>
                      <a:noFill/>
                    </a:lnR>
                    <a:lnT>
                      <a:noFill/>
                    </a:lnT>
                    <a:lnB>
                      <a:noFill/>
                    </a:lnB>
                  </a:tcPr>
                </a:tc>
                <a:tc>
                  <a:txBody>
                    <a:bodyPr/>
                    <a:lstStyle/>
                    <a:p>
                      <a:pPr algn="r"/>
                      <a:r>
                        <a:rPr lang="en-US" sz="1000" b="1"/>
                        <a:t>5</a:t>
                      </a:r>
                    </a:p>
                  </a:txBody>
                  <a:tcPr marL="26674" marR="26674" marT="13337" marB="13337" anchor="ctr">
                    <a:lnL>
                      <a:noFill/>
                    </a:lnL>
                    <a:lnR>
                      <a:noFill/>
                    </a:lnR>
                    <a:lnT>
                      <a:noFill/>
                    </a:lnT>
                    <a:lnB>
                      <a:noFill/>
                    </a:lnB>
                  </a:tcPr>
                </a:tc>
                <a:tc>
                  <a:txBody>
                    <a:bodyPr/>
                    <a:lstStyle/>
                    <a:p>
                      <a:pPr algn="r"/>
                      <a:r>
                        <a:rPr lang="en-US" sz="1000" b="1"/>
                        <a:t>6</a:t>
                      </a:r>
                    </a:p>
                  </a:txBody>
                  <a:tcPr marL="26674" marR="26674" marT="13337" marB="13337" anchor="ctr">
                    <a:lnL>
                      <a:noFill/>
                    </a:lnL>
                    <a:lnR>
                      <a:noFill/>
                    </a:lnR>
                    <a:lnT>
                      <a:noFill/>
                    </a:lnT>
                    <a:lnB>
                      <a:noFill/>
                    </a:lnB>
                  </a:tcPr>
                </a:tc>
                <a:tc>
                  <a:txBody>
                    <a:bodyPr/>
                    <a:lstStyle/>
                    <a:p>
                      <a:pPr algn="r"/>
                      <a:r>
                        <a:rPr lang="en-US" sz="1000" b="1"/>
                        <a:t>7</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CO-HUX</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1</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1</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CO-JEX</a:t>
                      </a:r>
                    </a:p>
                  </a:txBody>
                  <a:tcPr marL="26674" marR="26674" marT="13337" marB="13337" anchor="ctr">
                    <a:lnL>
                      <a:noFill/>
                    </a:lnL>
                    <a:lnR>
                      <a:noFill/>
                    </a:lnR>
                    <a:lnT>
                      <a:noFill/>
                    </a:lnT>
                    <a:lnB>
                      <a:noFill/>
                    </a:lnB>
                  </a:tcPr>
                </a:tc>
                <a:tc>
                  <a:txBody>
                    <a:bodyPr/>
                    <a:lstStyle/>
                    <a:p>
                      <a:pPr algn="r"/>
                      <a:r>
                        <a:rPr lang="en-US" sz="1000" b="1"/>
                        <a:t>11</a:t>
                      </a:r>
                    </a:p>
                  </a:txBody>
                  <a:tcPr marL="26674" marR="26674" marT="13337" marB="13337" anchor="ctr">
                    <a:lnL>
                      <a:noFill/>
                    </a:lnL>
                    <a:lnR>
                      <a:noFill/>
                    </a:lnR>
                    <a:lnT>
                      <a:noFill/>
                    </a:lnT>
                    <a:lnB>
                      <a:noFill/>
                    </a:lnB>
                  </a:tcPr>
                </a:tc>
                <a:tc>
                  <a:txBody>
                    <a:bodyPr/>
                    <a:lstStyle/>
                    <a:p>
                      <a:pPr algn="r"/>
                      <a:r>
                        <a:rPr lang="en-US" sz="1000" b="1"/>
                        <a:t>4,209</a:t>
                      </a:r>
                    </a:p>
                  </a:txBody>
                  <a:tcPr marL="26674" marR="26674" marT="13337" marB="13337" anchor="ctr">
                    <a:lnL>
                      <a:noFill/>
                    </a:lnL>
                    <a:lnR>
                      <a:noFill/>
                    </a:lnR>
                    <a:lnT>
                      <a:noFill/>
                    </a:lnT>
                    <a:lnB>
                      <a:noFill/>
                    </a:lnB>
                  </a:tcPr>
                </a:tc>
                <a:tc>
                  <a:txBody>
                    <a:bodyPr/>
                    <a:lstStyle/>
                    <a:p>
                      <a:pPr algn="r"/>
                      <a:r>
                        <a:rPr lang="en-US" sz="1000" b="1"/>
                        <a:t>7</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18</a:t>
                      </a:r>
                    </a:p>
                  </a:txBody>
                  <a:tcPr marL="26674" marR="26674" marT="13337" marB="13337" anchor="ctr">
                    <a:lnL>
                      <a:noFill/>
                    </a:lnL>
                    <a:lnR>
                      <a:noFill/>
                    </a:lnR>
                    <a:lnT>
                      <a:noFill/>
                    </a:lnT>
                    <a:lnB>
                      <a:noFill/>
                    </a:lnB>
                  </a:tcPr>
                </a:tc>
                <a:tc>
                  <a:txBody>
                    <a:bodyPr/>
                    <a:lstStyle/>
                    <a:p>
                      <a:pPr algn="r"/>
                      <a:r>
                        <a:rPr lang="en-US" sz="1000" b="1"/>
                        <a:t>4,211</a:t>
                      </a:r>
                    </a:p>
                  </a:txBody>
                  <a:tcPr marL="26674" marR="26674" marT="13337" marB="13337" anchor="ctr">
                    <a:lnL>
                      <a:noFill/>
                    </a:lnL>
                    <a:lnR>
                      <a:noFill/>
                    </a:lnR>
                    <a:lnT>
                      <a:noFill/>
                    </a:lnT>
                    <a:lnB>
                      <a:noFill/>
                    </a:lnB>
                  </a:tcPr>
                </a:tc>
                <a:tc>
                  <a:txBody>
                    <a:bodyPr/>
                    <a:lstStyle/>
                    <a:p>
                      <a:pPr algn="r"/>
                      <a:r>
                        <a:rPr lang="en-US" sz="1000" b="1"/>
                        <a:t>3</a:t>
                      </a:r>
                    </a:p>
                  </a:txBody>
                  <a:tcPr marL="26674" marR="26674" marT="13337" marB="13337" anchor="ctr">
                    <a:lnL>
                      <a:noFill/>
                    </a:lnL>
                    <a:lnR>
                      <a:noFill/>
                    </a:lnR>
                    <a:lnT>
                      <a:noFill/>
                    </a:lnT>
                    <a:lnB>
                      <a:noFill/>
                    </a:lnB>
                  </a:tcPr>
                </a:tc>
                <a:tc>
                  <a:txBody>
                    <a:bodyPr/>
                    <a:lstStyle/>
                    <a:p>
                      <a:pPr algn="r"/>
                      <a:r>
                        <a:rPr lang="en-US" sz="1000" b="1"/>
                        <a:t>65</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CO-LCX</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12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12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CO-LSX</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15</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7</a:t>
                      </a:r>
                    </a:p>
                  </a:txBody>
                  <a:tcPr marL="26674" marR="26674" marT="13337" marB="13337" anchor="ctr">
                    <a:lnL>
                      <a:noFill/>
                    </a:lnL>
                    <a:lnR>
                      <a:noFill/>
                    </a:lnR>
                    <a:lnT>
                      <a:noFill/>
                    </a:lnT>
                    <a:lnB>
                      <a:noFill/>
                    </a:lnB>
                  </a:tcPr>
                </a:tc>
                <a:tc>
                  <a:txBody>
                    <a:bodyPr/>
                    <a:lstStyle/>
                    <a:p>
                      <a:pPr algn="r"/>
                      <a:r>
                        <a:rPr lang="en-US" sz="1000" b="1"/>
                        <a:t>4</a:t>
                      </a:r>
                    </a:p>
                  </a:txBody>
                  <a:tcPr marL="26674" marR="26674" marT="13337" marB="13337" anchor="ctr">
                    <a:lnL>
                      <a:noFill/>
                    </a:lnL>
                    <a:lnR>
                      <a:noFill/>
                    </a:lnR>
                    <a:lnT>
                      <a:noFill/>
                    </a:lnT>
                    <a:lnB>
                      <a:noFill/>
                    </a:lnB>
                  </a:tcPr>
                </a:tc>
                <a:tc>
                  <a:txBody>
                    <a:bodyPr/>
                    <a:lstStyle/>
                    <a:p>
                      <a:pPr algn="r"/>
                      <a:r>
                        <a:rPr lang="en-US" sz="1000" b="1"/>
                        <a:t>22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CO-PAX</a:t>
                      </a:r>
                    </a:p>
                  </a:txBody>
                  <a:tcPr marL="26674" marR="26674" marT="13337" marB="13337" anchor="ctr">
                    <a:lnL>
                      <a:noFill/>
                    </a:lnL>
                    <a:lnR>
                      <a:noFill/>
                    </a:lnR>
                    <a:lnT>
                      <a:noFill/>
                    </a:lnT>
                    <a:lnB>
                      <a:noFill/>
                    </a:lnB>
                  </a:tcPr>
                </a:tc>
                <a:tc>
                  <a:txBody>
                    <a:bodyPr/>
                    <a:lstStyle/>
                    <a:p>
                      <a:pPr algn="r"/>
                      <a:r>
                        <a:rPr lang="en-US" sz="1000" b="1"/>
                        <a:t>7</a:t>
                      </a:r>
                    </a:p>
                  </a:txBody>
                  <a:tcPr marL="26674" marR="26674" marT="13337" marB="13337" anchor="ctr">
                    <a:lnL>
                      <a:noFill/>
                    </a:lnL>
                    <a:lnR>
                      <a:noFill/>
                    </a:lnR>
                    <a:lnT>
                      <a:noFill/>
                    </a:lnT>
                    <a:lnB>
                      <a:noFill/>
                    </a:lnB>
                  </a:tcPr>
                </a:tc>
                <a:tc>
                  <a:txBody>
                    <a:bodyPr/>
                    <a:lstStyle/>
                    <a:p>
                      <a:pPr algn="r"/>
                      <a:r>
                        <a:rPr lang="en-US" sz="1000" b="1"/>
                        <a:t>6</a:t>
                      </a:r>
                    </a:p>
                  </a:txBody>
                  <a:tcPr marL="26674" marR="26674" marT="13337" marB="13337" anchor="ctr">
                    <a:lnL>
                      <a:noFill/>
                    </a:lnL>
                    <a:lnR>
                      <a:noFill/>
                    </a:lnR>
                    <a:lnT>
                      <a:noFill/>
                    </a:lnT>
                    <a:lnB>
                      <a:noFill/>
                    </a:lnB>
                  </a:tcPr>
                </a:tc>
                <a:tc>
                  <a:txBody>
                    <a:bodyPr/>
                    <a:lstStyle/>
                    <a:p>
                      <a:pPr algn="r"/>
                      <a:r>
                        <a:rPr lang="en-US" sz="1000" b="1"/>
                        <a:t>6</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13</a:t>
                      </a:r>
                    </a:p>
                  </a:txBody>
                  <a:tcPr marL="26674" marR="26674" marT="13337" marB="13337" anchor="ctr">
                    <a:lnL>
                      <a:noFill/>
                    </a:lnL>
                    <a:lnR>
                      <a:noFill/>
                    </a:lnR>
                    <a:lnT>
                      <a:noFill/>
                    </a:lnT>
                    <a:lnB>
                      <a:noFill/>
                    </a:lnB>
                  </a:tcPr>
                </a:tc>
                <a:tc>
                  <a:txBody>
                    <a:bodyPr/>
                    <a:lstStyle/>
                    <a:p>
                      <a:pPr algn="r"/>
                      <a:r>
                        <a:rPr lang="en-US" sz="1000" b="1"/>
                        <a:t>8</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CO-PBX</a:t>
                      </a:r>
                    </a:p>
                  </a:txBody>
                  <a:tcPr marL="26674" marR="26674" marT="13337" marB="13337" anchor="ctr">
                    <a:lnL>
                      <a:noFill/>
                    </a:lnL>
                    <a:lnR>
                      <a:noFill/>
                    </a:lnR>
                    <a:lnT>
                      <a:noFill/>
                    </a:lnT>
                    <a:lnB>
                      <a:noFill/>
                    </a:lnB>
                  </a:tcPr>
                </a:tc>
                <a:tc>
                  <a:txBody>
                    <a:bodyPr/>
                    <a:lstStyle/>
                    <a:p>
                      <a:pPr algn="r"/>
                      <a:r>
                        <a:rPr lang="en-US" sz="1000" b="1"/>
                        <a:t>10</a:t>
                      </a:r>
                    </a:p>
                  </a:txBody>
                  <a:tcPr marL="26674" marR="26674" marT="13337" marB="13337" anchor="ctr">
                    <a:lnL>
                      <a:noFill/>
                    </a:lnL>
                    <a:lnR>
                      <a:noFill/>
                    </a:lnR>
                    <a:lnT>
                      <a:noFill/>
                    </a:lnT>
                    <a:lnB>
                      <a:noFill/>
                    </a:lnB>
                  </a:tcPr>
                </a:tc>
                <a:tc>
                  <a:txBody>
                    <a:bodyPr/>
                    <a:lstStyle/>
                    <a:p>
                      <a:pPr algn="r"/>
                      <a:r>
                        <a:rPr lang="en-US" sz="1000" b="1"/>
                        <a:t>566</a:t>
                      </a:r>
                    </a:p>
                  </a:txBody>
                  <a:tcPr marL="26674" marR="26674" marT="13337" marB="13337" anchor="ctr">
                    <a:lnL>
                      <a:noFill/>
                    </a:lnL>
                    <a:lnR>
                      <a:noFill/>
                    </a:lnR>
                    <a:lnT>
                      <a:noFill/>
                    </a:lnT>
                    <a:lnB>
                      <a:noFill/>
                    </a:lnB>
                  </a:tcPr>
                </a:tc>
                <a:tc>
                  <a:txBody>
                    <a:bodyPr/>
                    <a:lstStyle/>
                    <a:p>
                      <a:pPr algn="r"/>
                      <a:r>
                        <a:rPr lang="en-US" sz="1000" b="1"/>
                        <a:t>3</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13</a:t>
                      </a:r>
                    </a:p>
                  </a:txBody>
                  <a:tcPr marL="26674" marR="26674" marT="13337" marB="13337" anchor="ctr">
                    <a:lnL>
                      <a:noFill/>
                    </a:lnL>
                    <a:lnR>
                      <a:noFill/>
                    </a:lnR>
                    <a:lnT>
                      <a:noFill/>
                    </a:lnT>
                    <a:lnB>
                      <a:noFill/>
                    </a:lnB>
                  </a:tcPr>
                </a:tc>
                <a:tc>
                  <a:txBody>
                    <a:bodyPr/>
                    <a:lstStyle/>
                    <a:p>
                      <a:pPr algn="r"/>
                      <a:r>
                        <a:rPr lang="en-US" sz="1000" b="1"/>
                        <a:t>566</a:t>
                      </a:r>
                    </a:p>
                  </a:txBody>
                  <a:tcPr marL="26674" marR="26674" marT="13337" marB="13337" anchor="ctr">
                    <a:lnL>
                      <a:noFill/>
                    </a:lnL>
                    <a:lnR>
                      <a:noFill/>
                    </a:lnR>
                    <a:lnT>
                      <a:noFill/>
                    </a:lnT>
                    <a:lnB>
                      <a:noFill/>
                    </a:lnB>
                  </a:tcPr>
                </a:tc>
                <a:tc>
                  <a:txBody>
                    <a:bodyPr/>
                    <a:lstStyle/>
                    <a:p>
                      <a:pPr algn="r"/>
                      <a:r>
                        <a:rPr lang="en-US" sz="1000" b="1"/>
                        <a:t>3</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CO-PUX</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152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152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CO-TLX</a:t>
                      </a:r>
                    </a:p>
                  </a:txBody>
                  <a:tcPr marL="26674" marR="26674" marT="13337" marB="13337" anchor="ctr">
                    <a:lnL>
                      <a:noFill/>
                    </a:lnL>
                    <a:lnR>
                      <a:noFill/>
                    </a:lnR>
                    <a:lnT>
                      <a:noFill/>
                    </a:lnT>
                    <a:lnB>
                      <a:noFill/>
                    </a:lnB>
                  </a:tcPr>
                </a:tc>
                <a:tc>
                  <a:txBody>
                    <a:bodyPr/>
                    <a:lstStyle/>
                    <a:p>
                      <a:pPr algn="r"/>
                      <a:r>
                        <a:rPr lang="en-US" sz="1000" b="1"/>
                        <a:t>18</a:t>
                      </a:r>
                    </a:p>
                  </a:txBody>
                  <a:tcPr marL="26674" marR="26674" marT="13337" marB="13337" anchor="ctr">
                    <a:lnL>
                      <a:noFill/>
                    </a:lnL>
                    <a:lnR>
                      <a:noFill/>
                    </a:lnR>
                    <a:lnT>
                      <a:noFill/>
                    </a:lnT>
                    <a:lnB>
                      <a:noFill/>
                    </a:lnB>
                  </a:tcPr>
                </a:tc>
                <a:tc>
                  <a:txBody>
                    <a:bodyPr/>
                    <a:lstStyle/>
                    <a:p>
                      <a:pPr algn="r"/>
                      <a:r>
                        <a:rPr lang="en-US" sz="1000" b="1"/>
                        <a:t>15</a:t>
                      </a:r>
                    </a:p>
                  </a:txBody>
                  <a:tcPr marL="26674" marR="26674" marT="13337" marB="13337" anchor="ctr">
                    <a:lnL>
                      <a:noFill/>
                    </a:lnL>
                    <a:lnR>
                      <a:noFill/>
                    </a:lnR>
                    <a:lnT>
                      <a:noFill/>
                    </a:lnT>
                    <a:lnB>
                      <a:noFill/>
                    </a:lnB>
                  </a:tcPr>
                </a:tc>
                <a:tc>
                  <a:txBody>
                    <a:bodyPr/>
                    <a:lstStyle/>
                    <a:p>
                      <a:pPr algn="r"/>
                      <a:r>
                        <a:rPr lang="en-US" sz="1000" b="1"/>
                        <a:t>1</a:t>
                      </a:r>
                    </a:p>
                  </a:txBody>
                  <a:tcPr marL="26674" marR="26674" marT="13337" marB="13337" anchor="ctr">
                    <a:lnL>
                      <a:noFill/>
                    </a:lnL>
                    <a:lnR>
                      <a:noFill/>
                    </a:lnR>
                    <a:lnT>
                      <a:noFill/>
                    </a:lnT>
                    <a:lnB>
                      <a:noFill/>
                    </a:lnB>
                  </a:tcPr>
                </a:tc>
                <a:tc>
                  <a:txBody>
                    <a:bodyPr/>
                    <a:lstStyle/>
                    <a:p>
                      <a:pPr algn="r"/>
                      <a:r>
                        <a:rPr lang="en-US" sz="1000" b="1"/>
                        <a:t>1</a:t>
                      </a:r>
                    </a:p>
                  </a:txBody>
                  <a:tcPr marL="26674" marR="26674" marT="13337" marB="13337" anchor="ctr">
                    <a:lnL>
                      <a:noFill/>
                    </a:lnL>
                    <a:lnR>
                      <a:noFill/>
                    </a:lnR>
                    <a:lnT>
                      <a:noFill/>
                    </a:lnT>
                    <a:lnB>
                      <a:noFill/>
                    </a:lnB>
                  </a:tcPr>
                </a:tc>
                <a:tc>
                  <a:txBody>
                    <a:bodyPr/>
                    <a:lstStyle/>
                    <a:p>
                      <a:pPr algn="r"/>
                      <a:r>
                        <a:rPr lang="en-US" sz="1000" b="1"/>
                        <a:t>19</a:t>
                      </a:r>
                    </a:p>
                  </a:txBody>
                  <a:tcPr marL="26674" marR="26674" marT="13337" marB="13337" anchor="ctr">
                    <a:lnL>
                      <a:noFill/>
                    </a:lnL>
                    <a:lnR>
                      <a:noFill/>
                    </a:lnR>
                    <a:lnT>
                      <a:noFill/>
                    </a:lnT>
                    <a:lnB>
                      <a:noFill/>
                    </a:lnB>
                  </a:tcPr>
                </a:tc>
                <a:tc>
                  <a:txBody>
                    <a:bodyPr/>
                    <a:lstStyle/>
                    <a:p>
                      <a:pPr algn="r"/>
                      <a:r>
                        <a:rPr lang="en-US" sz="1000" b="1"/>
                        <a:t>16</a:t>
                      </a:r>
                    </a:p>
                  </a:txBody>
                  <a:tcPr marL="26674" marR="26674" marT="13337" marB="13337" anchor="ctr">
                    <a:lnL>
                      <a:noFill/>
                    </a:lnL>
                    <a:lnR>
                      <a:noFill/>
                    </a:lnR>
                    <a:lnT>
                      <a:noFill/>
                    </a:lnT>
                    <a:lnB>
                      <a:noFill/>
                    </a:lnB>
                  </a:tcPr>
                </a:tc>
                <a:tc>
                  <a:txBody>
                    <a:bodyPr/>
                    <a:lstStyle/>
                    <a:p>
                      <a:pPr algn="r"/>
                      <a:r>
                        <a:rPr lang="en-US" sz="1000" b="1"/>
                        <a:t>2</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tcPr>
                </a:tc>
                <a:tc>
                  <a:txBody>
                    <a:bodyPr/>
                    <a:lstStyle/>
                    <a:p>
                      <a:pPr algn="l"/>
                      <a:r>
                        <a:rPr lang="en-US" sz="1000" b="1"/>
                        <a:t>KS-KSX</a:t>
                      </a:r>
                    </a:p>
                  </a:txBody>
                  <a:tcPr marL="26674" marR="26674" marT="13337" marB="13337" anchor="ctr">
                    <a:lnL>
                      <a:noFill/>
                    </a:lnL>
                    <a:lnR>
                      <a:noFill/>
                    </a:lnR>
                    <a:lnT>
                      <a:noFill/>
                    </a:lnT>
                    <a:lnB>
                      <a:noFill/>
                    </a:lnB>
                  </a:tcPr>
                </a:tc>
                <a:tc>
                  <a:txBody>
                    <a:bodyPr/>
                    <a:lstStyle/>
                    <a:p>
                      <a:pPr algn="r"/>
                      <a:r>
                        <a:rPr lang="en-US" sz="1000" b="1"/>
                        <a:t>29</a:t>
                      </a:r>
                    </a:p>
                  </a:txBody>
                  <a:tcPr marL="26674" marR="26674" marT="13337" marB="13337" anchor="ctr">
                    <a:lnL>
                      <a:noFill/>
                    </a:lnL>
                    <a:lnR>
                      <a:noFill/>
                    </a:lnR>
                    <a:lnT>
                      <a:noFill/>
                    </a:lnT>
                    <a:lnB>
                      <a:noFill/>
                    </a:lnB>
                  </a:tcPr>
                </a:tc>
                <a:tc>
                  <a:txBody>
                    <a:bodyPr/>
                    <a:lstStyle/>
                    <a:p>
                      <a:pPr algn="r"/>
                      <a:r>
                        <a:rPr lang="en-US" sz="1000" b="1"/>
                        <a:t>33,910</a:t>
                      </a:r>
                    </a:p>
                  </a:txBody>
                  <a:tcPr marL="26674" marR="26674" marT="13337" marB="13337" anchor="ctr">
                    <a:lnL>
                      <a:noFill/>
                    </a:lnL>
                    <a:lnR>
                      <a:noFill/>
                    </a:lnR>
                    <a:lnT>
                      <a:noFill/>
                    </a:lnT>
                    <a:lnB>
                      <a:noFill/>
                    </a:lnB>
                  </a:tcPr>
                </a:tc>
                <a:tc>
                  <a:txBody>
                    <a:bodyPr/>
                    <a:lstStyle/>
                    <a:p>
                      <a:pPr algn="r"/>
                      <a:r>
                        <a:rPr lang="en-US" sz="1000" b="1"/>
                        <a:t>3</a:t>
                      </a:r>
                    </a:p>
                  </a:txBody>
                  <a:tcPr marL="26674" marR="26674" marT="13337" marB="13337" anchor="ctr">
                    <a:lnL>
                      <a:noFill/>
                    </a:lnL>
                    <a:lnR>
                      <a:noFill/>
                    </a:lnR>
                    <a:lnT>
                      <a:noFill/>
                    </a:lnT>
                    <a:lnB>
                      <a:noFill/>
                    </a:lnB>
                  </a:tcPr>
                </a:tc>
                <a:tc>
                  <a:txBody>
                    <a:bodyPr/>
                    <a:lstStyle/>
                    <a:p>
                      <a:pPr algn="r"/>
                      <a:r>
                        <a:rPr lang="en-US" sz="1000" b="1"/>
                        <a:t>4,225</a:t>
                      </a:r>
                    </a:p>
                  </a:txBody>
                  <a:tcPr marL="26674" marR="26674" marT="13337" marB="13337" anchor="ctr">
                    <a:lnL>
                      <a:noFill/>
                    </a:lnL>
                    <a:lnR>
                      <a:noFill/>
                    </a:lnR>
                    <a:lnT>
                      <a:noFill/>
                    </a:lnT>
                    <a:lnB>
                      <a:noFill/>
                    </a:lnB>
                  </a:tcPr>
                </a:tc>
                <a:tc>
                  <a:txBody>
                    <a:bodyPr/>
                    <a:lstStyle/>
                    <a:p>
                      <a:pPr algn="r"/>
                      <a:r>
                        <a:rPr lang="en-US" sz="1000" b="1"/>
                        <a:t>32</a:t>
                      </a:r>
                    </a:p>
                  </a:txBody>
                  <a:tcPr marL="26674" marR="26674" marT="13337" marB="13337" anchor="ctr">
                    <a:lnL>
                      <a:noFill/>
                    </a:lnL>
                    <a:lnR>
                      <a:noFill/>
                    </a:lnR>
                    <a:lnT>
                      <a:noFill/>
                    </a:lnT>
                    <a:lnB>
                      <a:noFill/>
                    </a:lnB>
                  </a:tcPr>
                </a:tc>
                <a:tc>
                  <a:txBody>
                    <a:bodyPr/>
                    <a:lstStyle/>
                    <a:p>
                      <a:pPr algn="r"/>
                      <a:r>
                        <a:rPr lang="en-US" sz="1000" b="1"/>
                        <a:t>38,135</a:t>
                      </a:r>
                    </a:p>
                  </a:txBody>
                  <a:tcPr marL="26674" marR="26674" marT="13337" marB="13337" anchor="ctr">
                    <a:lnL>
                      <a:noFill/>
                    </a:lnL>
                    <a:lnR>
                      <a:noFill/>
                    </a:lnR>
                    <a:lnT>
                      <a:noFill/>
                    </a:lnT>
                    <a:lnB>
                      <a:noFill/>
                    </a:lnB>
                  </a:tcPr>
                </a:tc>
                <a:tc>
                  <a:txBody>
                    <a:bodyPr/>
                    <a:lstStyle/>
                    <a:p>
                      <a:pPr algn="r"/>
                      <a:r>
                        <a:rPr lang="en-US" sz="1000" b="1"/>
                        <a:t>1</a:t>
                      </a:r>
                    </a:p>
                  </a:txBody>
                  <a:tcPr marL="26674" marR="26674" marT="13337" marB="13337" anchor="ctr">
                    <a:lnL>
                      <a:noFill/>
                    </a:lnL>
                    <a:lnR>
                      <a:noFill/>
                    </a:lnR>
                    <a:lnT>
                      <a:noFill/>
                    </a:lnT>
                    <a:lnB>
                      <a:noFill/>
                    </a:lnB>
                  </a:tcPr>
                </a:tc>
                <a:tc>
                  <a:txBody>
                    <a:bodyPr/>
                    <a:lstStyle/>
                    <a:p>
                      <a:pPr algn="r"/>
                      <a:r>
                        <a:rPr lang="en-US" sz="1000" b="1"/>
                        <a:t>0</a:t>
                      </a:r>
                    </a:p>
                  </a:txBody>
                  <a:tcPr marL="26674" marR="26674" marT="13337" marB="13337" anchor="ctr">
                    <a:lnL>
                      <a:noFill/>
                    </a:lnL>
                    <a:lnR>
                      <a:noFill/>
                    </a:lnR>
                    <a:lnT>
                      <a:noFill/>
                    </a:lnT>
                    <a:lnB>
                      <a:noFill/>
                    </a:lnB>
                  </a:tcPr>
                </a:tc>
              </a:tr>
              <a:tr h="225610">
                <a:tc>
                  <a:txBody>
                    <a:bodyPr/>
                    <a:lstStyle/>
                    <a:p>
                      <a:pPr algn="l"/>
                      <a:r>
                        <a:rPr lang="en-US" sz="1000" b="1"/>
                        <a:t>CNTY</a:t>
                      </a:r>
                    </a:p>
                  </a:txBody>
                  <a:tcPr marL="26674" marR="26674" marT="13337" marB="13337" anchor="ctr">
                    <a:lnL>
                      <a:noFill/>
                    </a:lnL>
                    <a:lnR>
                      <a:noFill/>
                    </a:lnR>
                    <a:lnT>
                      <a:noFill/>
                    </a:lnT>
                    <a:lnB>
                      <a:noFill/>
                    </a:lnB>
                    <a:solidFill>
                      <a:srgbClr val="00FFFF"/>
                    </a:solidFill>
                  </a:tcPr>
                </a:tc>
                <a:tc>
                  <a:txBody>
                    <a:bodyPr/>
                    <a:lstStyle/>
                    <a:p>
                      <a:pPr algn="l"/>
                      <a:r>
                        <a:rPr lang="en-US" sz="1000" b="1"/>
                        <a:t>Total:</a:t>
                      </a:r>
                    </a:p>
                  </a:txBody>
                  <a:tcPr marL="26674" marR="26674" marT="13337" marB="13337" anchor="ctr">
                    <a:lnL>
                      <a:noFill/>
                    </a:lnL>
                    <a:lnR>
                      <a:noFill/>
                    </a:lnR>
                    <a:lnT>
                      <a:noFill/>
                    </a:lnT>
                    <a:lnB>
                      <a:noFill/>
                    </a:lnB>
                    <a:solidFill>
                      <a:srgbClr val="00FFFF"/>
                    </a:solidFill>
                  </a:tcPr>
                </a:tc>
                <a:tc>
                  <a:txBody>
                    <a:bodyPr/>
                    <a:lstStyle/>
                    <a:p>
                      <a:pPr algn="r"/>
                      <a:r>
                        <a:rPr lang="en-US" sz="1000" b="1"/>
                        <a:t>98</a:t>
                      </a:r>
                    </a:p>
                  </a:txBody>
                  <a:tcPr marL="26674" marR="26674" marT="13337" marB="13337" anchor="ctr">
                    <a:lnL>
                      <a:noFill/>
                    </a:lnL>
                    <a:lnR>
                      <a:noFill/>
                    </a:lnR>
                    <a:lnT>
                      <a:noFill/>
                    </a:lnT>
                    <a:lnB>
                      <a:noFill/>
                    </a:lnB>
                    <a:solidFill>
                      <a:srgbClr val="00FFFF"/>
                    </a:solidFill>
                  </a:tcPr>
                </a:tc>
                <a:tc>
                  <a:txBody>
                    <a:bodyPr/>
                    <a:lstStyle/>
                    <a:p>
                      <a:pPr algn="r"/>
                      <a:r>
                        <a:rPr lang="en-US" sz="1000" b="1"/>
                        <a:t>44,325</a:t>
                      </a:r>
                    </a:p>
                  </a:txBody>
                  <a:tcPr marL="26674" marR="26674" marT="13337" marB="13337" anchor="ctr">
                    <a:lnL>
                      <a:noFill/>
                    </a:lnL>
                    <a:lnR>
                      <a:noFill/>
                    </a:lnR>
                    <a:lnT>
                      <a:noFill/>
                    </a:lnT>
                    <a:lnB>
                      <a:noFill/>
                    </a:lnB>
                    <a:solidFill>
                      <a:srgbClr val="00FFFF"/>
                    </a:solidFill>
                  </a:tcPr>
                </a:tc>
                <a:tc>
                  <a:txBody>
                    <a:bodyPr/>
                    <a:lstStyle/>
                    <a:p>
                      <a:pPr algn="r"/>
                      <a:r>
                        <a:rPr lang="en-US" sz="1000" b="1"/>
                        <a:t>32</a:t>
                      </a:r>
                    </a:p>
                  </a:txBody>
                  <a:tcPr marL="26674" marR="26674" marT="13337" marB="13337" anchor="ctr">
                    <a:lnL>
                      <a:noFill/>
                    </a:lnL>
                    <a:lnR>
                      <a:noFill/>
                    </a:lnR>
                    <a:lnT>
                      <a:noFill/>
                    </a:lnT>
                    <a:lnB>
                      <a:noFill/>
                    </a:lnB>
                    <a:solidFill>
                      <a:srgbClr val="00FFFF"/>
                    </a:solidFill>
                  </a:tcPr>
                </a:tc>
                <a:tc>
                  <a:txBody>
                    <a:bodyPr/>
                    <a:lstStyle/>
                    <a:p>
                      <a:pPr algn="r"/>
                      <a:r>
                        <a:rPr lang="en-US" sz="1000" b="1"/>
                        <a:t>4,242</a:t>
                      </a:r>
                    </a:p>
                  </a:txBody>
                  <a:tcPr marL="26674" marR="26674" marT="13337" marB="13337" anchor="ctr">
                    <a:lnL>
                      <a:noFill/>
                    </a:lnL>
                    <a:lnR>
                      <a:noFill/>
                    </a:lnR>
                    <a:lnT>
                      <a:noFill/>
                    </a:lnT>
                    <a:lnB>
                      <a:noFill/>
                    </a:lnB>
                    <a:solidFill>
                      <a:srgbClr val="00FFFF"/>
                    </a:solidFill>
                  </a:tcPr>
                </a:tc>
                <a:tc>
                  <a:txBody>
                    <a:bodyPr/>
                    <a:lstStyle/>
                    <a:p>
                      <a:pPr algn="r"/>
                      <a:r>
                        <a:rPr lang="en-US" sz="1000" b="1"/>
                        <a:t>130</a:t>
                      </a:r>
                    </a:p>
                  </a:txBody>
                  <a:tcPr marL="26674" marR="26674" marT="13337" marB="13337" anchor="ctr">
                    <a:lnL>
                      <a:noFill/>
                    </a:lnL>
                    <a:lnR>
                      <a:noFill/>
                    </a:lnR>
                    <a:lnT>
                      <a:noFill/>
                    </a:lnT>
                    <a:lnB>
                      <a:noFill/>
                    </a:lnB>
                    <a:solidFill>
                      <a:srgbClr val="00FFFF"/>
                    </a:solidFill>
                  </a:tcPr>
                </a:tc>
                <a:tc>
                  <a:txBody>
                    <a:bodyPr/>
                    <a:lstStyle/>
                    <a:p>
                      <a:pPr algn="r"/>
                      <a:r>
                        <a:rPr lang="en-US" sz="1000" b="1"/>
                        <a:t>48,567</a:t>
                      </a:r>
                    </a:p>
                  </a:txBody>
                  <a:tcPr marL="26674" marR="26674" marT="13337" marB="13337" anchor="ctr">
                    <a:lnL>
                      <a:noFill/>
                    </a:lnL>
                    <a:lnR>
                      <a:noFill/>
                    </a:lnR>
                    <a:lnT>
                      <a:noFill/>
                    </a:lnT>
                    <a:lnB>
                      <a:noFill/>
                    </a:lnB>
                    <a:solidFill>
                      <a:srgbClr val="00FFFF"/>
                    </a:solidFill>
                  </a:tcPr>
                </a:tc>
                <a:tc>
                  <a:txBody>
                    <a:bodyPr/>
                    <a:lstStyle/>
                    <a:p>
                      <a:pPr algn="r"/>
                      <a:r>
                        <a:rPr lang="en-US" sz="1000" b="1"/>
                        <a:t>14</a:t>
                      </a:r>
                    </a:p>
                  </a:txBody>
                  <a:tcPr marL="26674" marR="26674" marT="13337" marB="13337" anchor="ctr">
                    <a:lnL>
                      <a:noFill/>
                    </a:lnL>
                    <a:lnR>
                      <a:noFill/>
                    </a:lnR>
                    <a:lnT>
                      <a:noFill/>
                    </a:lnT>
                    <a:lnB>
                      <a:noFill/>
                    </a:lnB>
                    <a:solidFill>
                      <a:srgbClr val="00FFFF"/>
                    </a:solidFill>
                  </a:tcPr>
                </a:tc>
                <a:tc>
                  <a:txBody>
                    <a:bodyPr/>
                    <a:lstStyle/>
                    <a:p>
                      <a:pPr algn="r"/>
                      <a:r>
                        <a:rPr lang="en-US" sz="1000" b="1" dirty="0"/>
                        <a:t>110</a:t>
                      </a:r>
                    </a:p>
                  </a:txBody>
                  <a:tcPr marL="26674" marR="26674" marT="13337" marB="13337" anchor="ctr">
                    <a:lnL>
                      <a:noFill/>
                    </a:lnL>
                    <a:lnR>
                      <a:noFill/>
                    </a:lnR>
                    <a:lnT>
                      <a:noFill/>
                    </a:lnT>
                    <a:lnB>
                      <a:noFill/>
                    </a:lnB>
                    <a:solidFill>
                      <a:srgbClr val="00FFFF"/>
                    </a:solidFill>
                  </a:tcPr>
                </a:tc>
              </a:tr>
            </a:tbl>
          </a:graphicData>
        </a:graphic>
      </p:graphicFrame>
    </p:spTree>
    <p:extLst>
      <p:ext uri="{BB962C8B-B14F-4D97-AF65-F5344CB8AC3E}">
        <p14:creationId xmlns:p14="http://schemas.microsoft.com/office/powerpoint/2010/main" val="36557716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8800"/>
            <a:ext cx="8183880" cy="746760"/>
          </a:xfrm>
        </p:spPr>
        <p:txBody>
          <a:bodyPr>
            <a:normAutofit/>
          </a:bodyPr>
          <a:lstStyle/>
          <a:p>
            <a:pPr algn="ctr"/>
            <a:r>
              <a:rPr lang="en-US" sz="2000" dirty="0" smtClean="0">
                <a:solidFill>
                  <a:schemeClr val="accent2">
                    <a:lumMod val="50000"/>
                  </a:schemeClr>
                </a:solidFill>
              </a:rPr>
              <a:t>Dispatch Office Summary Situation Report 12/31/2012 – Pueblo Dispatch</a:t>
            </a:r>
            <a:endParaRPr lang="en-US" sz="2000" dirty="0">
              <a:solidFill>
                <a:schemeClr val="accent2">
                  <a:lumMod val="50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592931113"/>
              </p:ext>
            </p:extLst>
          </p:nvPr>
        </p:nvGraphicFramePr>
        <p:xfrm>
          <a:off x="457200" y="457200"/>
          <a:ext cx="8229599" cy="5105400"/>
        </p:xfrm>
        <a:graphic>
          <a:graphicData uri="http://schemas.openxmlformats.org/drawingml/2006/table">
            <a:tbl>
              <a:tblPr/>
              <a:tblGrid>
                <a:gridCol w="822959"/>
                <a:gridCol w="822960"/>
                <a:gridCol w="822960"/>
                <a:gridCol w="822960"/>
                <a:gridCol w="822960"/>
                <a:gridCol w="822960"/>
                <a:gridCol w="822960"/>
                <a:gridCol w="822960"/>
                <a:gridCol w="822960"/>
                <a:gridCol w="822960"/>
              </a:tblGrid>
              <a:tr h="212725">
                <a:tc gridSpan="2">
                  <a:txBody>
                    <a:bodyPr/>
                    <a:lstStyle/>
                    <a:p>
                      <a:pPr algn="l"/>
                      <a:r>
                        <a:rPr lang="en-US" sz="1000" b="1"/>
                        <a:t>Year-to-Date</a:t>
                      </a:r>
                    </a:p>
                  </a:txBody>
                  <a:tcPr marL="13776" marR="13776" marT="6888" marB="6888" anchor="ctr">
                    <a:lnL>
                      <a:noFill/>
                    </a:lnL>
                    <a:lnR>
                      <a:noFill/>
                    </a:lnR>
                    <a:lnT>
                      <a:noFill/>
                    </a:lnT>
                    <a:lnB>
                      <a:noFill/>
                    </a:lnB>
                  </a:tcPr>
                </a:tc>
                <a:tc hMerge="1">
                  <a:txBody>
                    <a:bodyPr/>
                    <a:lstStyle/>
                    <a:p>
                      <a:endParaRPr lang="en-US"/>
                    </a:p>
                  </a:txBody>
                  <a:tcPr/>
                </a:tc>
                <a:tc gridSpan="6">
                  <a:txBody>
                    <a:bodyPr/>
                    <a:lstStyle/>
                    <a:p>
                      <a:pPr algn="ctr"/>
                      <a:r>
                        <a:rPr lang="en-US" sz="1000" b="1"/>
                        <a:t>Wildland Fire Activity</a:t>
                      </a:r>
                    </a:p>
                  </a:txBody>
                  <a:tcPr marL="13776" marR="13776" marT="6888" marB="6888"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a:r>
                        <a:rPr lang="en-US" sz="1000" b="1"/>
                        <a:t>Rx Fire Activity</a:t>
                      </a:r>
                    </a:p>
                  </a:txBody>
                  <a:tcPr marL="13776" marR="13776" marT="6888" marB="6888" anchor="ctr">
                    <a:lnL>
                      <a:noFill/>
                    </a:lnL>
                    <a:lnR>
                      <a:noFill/>
                    </a:lnR>
                    <a:lnT>
                      <a:noFill/>
                    </a:lnT>
                    <a:lnB>
                      <a:noFill/>
                    </a:lnB>
                  </a:tcPr>
                </a:tc>
                <a:tc hMerge="1">
                  <a:txBody>
                    <a:bodyPr/>
                    <a:lstStyle/>
                    <a:p>
                      <a:endParaRPr lang="en-US"/>
                    </a:p>
                  </a:txBody>
                  <a:tcPr/>
                </a:tc>
              </a:tr>
              <a:tr h="212725">
                <a:tc rowSpan="2">
                  <a:txBody>
                    <a:bodyPr/>
                    <a:lstStyle/>
                    <a:p>
                      <a:pPr algn="ctr"/>
                      <a:r>
                        <a:rPr lang="en-US" sz="1000" b="1"/>
                        <a:t/>
                      </a:r>
                      <a:br>
                        <a:rPr lang="en-US" sz="1000" b="1"/>
                      </a:br>
                      <a:r>
                        <a:rPr lang="en-US" sz="1000" b="1"/>
                        <a:t>Agency</a:t>
                      </a:r>
                    </a:p>
                  </a:txBody>
                  <a:tcPr marL="13776" marR="13776" marT="6888" marB="6888" anchor="ctr">
                    <a:lnL>
                      <a:noFill/>
                    </a:lnL>
                    <a:lnR>
                      <a:noFill/>
                    </a:lnR>
                    <a:lnT>
                      <a:noFill/>
                    </a:lnT>
                    <a:lnB>
                      <a:noFill/>
                    </a:lnB>
                  </a:tcPr>
                </a:tc>
                <a:tc rowSpan="2">
                  <a:txBody>
                    <a:bodyPr/>
                    <a:lstStyle/>
                    <a:p>
                      <a:pPr algn="ctr"/>
                      <a:r>
                        <a:rPr lang="en-US" sz="1000" b="1"/>
                        <a:t>State</a:t>
                      </a:r>
                      <a:br>
                        <a:rPr lang="en-US" sz="1000" b="1"/>
                      </a:br>
                      <a:r>
                        <a:rPr lang="en-US" sz="1000" b="1"/>
                        <a:t>Unit</a:t>
                      </a:r>
                    </a:p>
                  </a:txBody>
                  <a:tcPr marL="13776" marR="13776" marT="6888" marB="6888" anchor="ctr">
                    <a:lnL>
                      <a:noFill/>
                    </a:lnL>
                    <a:lnR>
                      <a:noFill/>
                    </a:lnR>
                    <a:lnT>
                      <a:noFill/>
                    </a:lnT>
                    <a:lnB>
                      <a:noFill/>
                    </a:lnB>
                  </a:tcPr>
                </a:tc>
                <a:tc gridSpan="2">
                  <a:txBody>
                    <a:bodyPr/>
                    <a:lstStyle/>
                    <a:p>
                      <a:pPr algn="ctr"/>
                      <a:r>
                        <a:rPr lang="en-US" sz="1000" b="1"/>
                        <a:t>Human</a:t>
                      </a:r>
                    </a:p>
                  </a:txBody>
                  <a:tcPr marL="13776" marR="13776" marT="6888" marB="6888" anchor="ctr">
                    <a:lnL>
                      <a:noFill/>
                    </a:lnL>
                    <a:lnR>
                      <a:noFill/>
                    </a:lnR>
                    <a:lnT>
                      <a:noFill/>
                    </a:lnT>
                    <a:lnB>
                      <a:noFill/>
                    </a:lnB>
                  </a:tcPr>
                </a:tc>
                <a:tc hMerge="1">
                  <a:txBody>
                    <a:bodyPr/>
                    <a:lstStyle/>
                    <a:p>
                      <a:endParaRPr lang="en-US"/>
                    </a:p>
                  </a:txBody>
                  <a:tcPr/>
                </a:tc>
                <a:tc gridSpan="2">
                  <a:txBody>
                    <a:bodyPr/>
                    <a:lstStyle/>
                    <a:p>
                      <a:pPr algn="ctr"/>
                      <a:r>
                        <a:rPr lang="en-US" sz="1000" b="1"/>
                        <a:t>Lightning</a:t>
                      </a:r>
                    </a:p>
                  </a:txBody>
                  <a:tcPr marL="13776" marR="13776" marT="6888" marB="6888" anchor="ctr">
                    <a:lnL>
                      <a:noFill/>
                    </a:lnL>
                    <a:lnR>
                      <a:noFill/>
                    </a:lnR>
                    <a:lnT>
                      <a:noFill/>
                    </a:lnT>
                    <a:lnB>
                      <a:noFill/>
                    </a:lnB>
                  </a:tcPr>
                </a:tc>
                <a:tc hMerge="1">
                  <a:txBody>
                    <a:bodyPr/>
                    <a:lstStyle/>
                    <a:p>
                      <a:endParaRPr lang="en-US"/>
                    </a:p>
                  </a:txBody>
                  <a:tcPr/>
                </a:tc>
                <a:tc gridSpan="2">
                  <a:txBody>
                    <a:bodyPr/>
                    <a:lstStyle/>
                    <a:p>
                      <a:pPr algn="ctr"/>
                      <a:r>
                        <a:rPr lang="en-US" sz="1000" b="1"/>
                        <a:t>Total</a:t>
                      </a:r>
                    </a:p>
                  </a:txBody>
                  <a:tcPr marL="13776" marR="13776" marT="6888" marB="6888" anchor="ctr">
                    <a:lnL>
                      <a:noFill/>
                    </a:lnL>
                    <a:lnR>
                      <a:noFill/>
                    </a:lnR>
                    <a:lnT>
                      <a:noFill/>
                    </a:lnT>
                    <a:lnB>
                      <a:noFill/>
                    </a:lnB>
                  </a:tcPr>
                </a:tc>
                <a:tc hMerge="1">
                  <a:txBody>
                    <a:bodyPr/>
                    <a:lstStyle/>
                    <a:p>
                      <a:endParaRPr lang="en-US"/>
                    </a:p>
                  </a:txBody>
                  <a:tcPr/>
                </a:tc>
                <a:tc gridSpan="2">
                  <a:txBody>
                    <a:bodyPr/>
                    <a:lstStyle/>
                    <a:p>
                      <a:pPr algn="ctr"/>
                      <a:r>
                        <a:rPr lang="en-US" sz="1000" b="1"/>
                        <a:t>Rx</a:t>
                      </a:r>
                    </a:p>
                  </a:txBody>
                  <a:tcPr marL="13776" marR="13776" marT="6888" marB="6888" anchor="ctr">
                    <a:lnL>
                      <a:noFill/>
                    </a:lnL>
                    <a:lnR>
                      <a:noFill/>
                    </a:lnR>
                    <a:lnT>
                      <a:noFill/>
                    </a:lnT>
                    <a:lnB>
                      <a:noFill/>
                    </a:lnB>
                  </a:tcPr>
                </a:tc>
                <a:tc hMerge="1">
                  <a:txBody>
                    <a:bodyPr/>
                    <a:lstStyle/>
                    <a:p>
                      <a:endParaRPr lang="en-US"/>
                    </a:p>
                  </a:txBody>
                  <a:tcPr/>
                </a:tc>
              </a:tr>
              <a:tr h="212725">
                <a:tc vMerge="1">
                  <a:txBody>
                    <a:bodyPr/>
                    <a:lstStyle/>
                    <a:p>
                      <a:endParaRPr lang="en-US"/>
                    </a:p>
                  </a:txBody>
                  <a:tcPr/>
                </a:tc>
                <a:tc vMerge="1">
                  <a:txBody>
                    <a:bodyPr/>
                    <a:lstStyle/>
                    <a:p>
                      <a:endParaRPr lang="en-US"/>
                    </a:p>
                  </a:txBody>
                  <a:tcPr/>
                </a:tc>
                <a:tc>
                  <a:txBody>
                    <a:bodyPr/>
                    <a:lstStyle/>
                    <a:p>
                      <a:pPr algn="ctr"/>
                      <a:r>
                        <a:rPr lang="en-US" sz="1000" b="1"/>
                        <a:t>Fires</a:t>
                      </a:r>
                    </a:p>
                  </a:txBody>
                  <a:tcPr marL="13776" marR="13776" marT="6888" marB="6888" anchor="ctr">
                    <a:lnL>
                      <a:noFill/>
                    </a:lnL>
                    <a:lnR>
                      <a:noFill/>
                    </a:lnR>
                    <a:lnT>
                      <a:noFill/>
                    </a:lnT>
                    <a:lnB>
                      <a:noFill/>
                    </a:lnB>
                  </a:tcPr>
                </a:tc>
                <a:tc>
                  <a:txBody>
                    <a:bodyPr/>
                    <a:lstStyle/>
                    <a:p>
                      <a:pPr algn="ctr"/>
                      <a:r>
                        <a:rPr lang="en-US" sz="1000" b="1"/>
                        <a:t>Acres</a:t>
                      </a:r>
                    </a:p>
                  </a:txBody>
                  <a:tcPr marL="13776" marR="13776" marT="6888" marB="6888" anchor="ctr">
                    <a:lnL>
                      <a:noFill/>
                    </a:lnL>
                    <a:lnR>
                      <a:noFill/>
                    </a:lnR>
                    <a:lnT>
                      <a:noFill/>
                    </a:lnT>
                    <a:lnB>
                      <a:noFill/>
                    </a:lnB>
                  </a:tcPr>
                </a:tc>
                <a:tc>
                  <a:txBody>
                    <a:bodyPr/>
                    <a:lstStyle/>
                    <a:p>
                      <a:pPr algn="ctr"/>
                      <a:r>
                        <a:rPr lang="en-US" sz="1000" b="1"/>
                        <a:t>Fires</a:t>
                      </a:r>
                    </a:p>
                  </a:txBody>
                  <a:tcPr marL="13776" marR="13776" marT="6888" marB="6888" anchor="ctr">
                    <a:lnL>
                      <a:noFill/>
                    </a:lnL>
                    <a:lnR>
                      <a:noFill/>
                    </a:lnR>
                    <a:lnT>
                      <a:noFill/>
                    </a:lnT>
                    <a:lnB>
                      <a:noFill/>
                    </a:lnB>
                  </a:tcPr>
                </a:tc>
                <a:tc>
                  <a:txBody>
                    <a:bodyPr/>
                    <a:lstStyle/>
                    <a:p>
                      <a:pPr algn="ctr"/>
                      <a:r>
                        <a:rPr lang="en-US" sz="1000" b="1"/>
                        <a:t>Acres</a:t>
                      </a:r>
                    </a:p>
                  </a:txBody>
                  <a:tcPr marL="13776" marR="13776" marT="6888" marB="6888" anchor="ctr">
                    <a:lnL>
                      <a:noFill/>
                    </a:lnL>
                    <a:lnR>
                      <a:noFill/>
                    </a:lnR>
                    <a:lnT>
                      <a:noFill/>
                    </a:lnT>
                    <a:lnB>
                      <a:noFill/>
                    </a:lnB>
                  </a:tcPr>
                </a:tc>
                <a:tc>
                  <a:txBody>
                    <a:bodyPr/>
                    <a:lstStyle/>
                    <a:p>
                      <a:pPr algn="ctr"/>
                      <a:r>
                        <a:rPr lang="en-US" sz="1000" b="1"/>
                        <a:t>Fires</a:t>
                      </a:r>
                    </a:p>
                  </a:txBody>
                  <a:tcPr marL="13776" marR="13776" marT="6888" marB="6888" anchor="ctr">
                    <a:lnL>
                      <a:noFill/>
                    </a:lnL>
                    <a:lnR>
                      <a:noFill/>
                    </a:lnR>
                    <a:lnT>
                      <a:noFill/>
                    </a:lnT>
                    <a:lnB>
                      <a:noFill/>
                    </a:lnB>
                  </a:tcPr>
                </a:tc>
                <a:tc>
                  <a:txBody>
                    <a:bodyPr/>
                    <a:lstStyle/>
                    <a:p>
                      <a:pPr algn="ctr"/>
                      <a:r>
                        <a:rPr lang="en-US" sz="1000" b="1"/>
                        <a:t>Acres</a:t>
                      </a:r>
                    </a:p>
                  </a:txBody>
                  <a:tcPr marL="13776" marR="13776" marT="6888" marB="6888" anchor="ctr">
                    <a:lnL>
                      <a:noFill/>
                    </a:lnL>
                    <a:lnR>
                      <a:noFill/>
                    </a:lnR>
                    <a:lnT>
                      <a:noFill/>
                    </a:lnT>
                    <a:lnB>
                      <a:noFill/>
                    </a:lnB>
                  </a:tcPr>
                </a:tc>
                <a:tc>
                  <a:txBody>
                    <a:bodyPr/>
                    <a:lstStyle/>
                    <a:p>
                      <a:pPr algn="ctr"/>
                      <a:r>
                        <a:rPr lang="en-US" sz="1000" b="1"/>
                        <a:t>Fires</a:t>
                      </a:r>
                    </a:p>
                  </a:txBody>
                  <a:tcPr marL="13776" marR="13776" marT="6888" marB="6888" anchor="ctr">
                    <a:lnL>
                      <a:noFill/>
                    </a:lnL>
                    <a:lnR>
                      <a:noFill/>
                    </a:lnR>
                    <a:lnT>
                      <a:noFill/>
                    </a:lnT>
                    <a:lnB>
                      <a:noFill/>
                    </a:lnB>
                  </a:tcPr>
                </a:tc>
                <a:tc>
                  <a:txBody>
                    <a:bodyPr/>
                    <a:lstStyle/>
                    <a:p>
                      <a:pPr algn="ctr"/>
                      <a:r>
                        <a:rPr lang="en-US" sz="1000" b="1"/>
                        <a:t>Acres</a:t>
                      </a:r>
                    </a:p>
                  </a:txBody>
                  <a:tcPr marL="13776" marR="13776" marT="6888" marB="6888" anchor="ctr">
                    <a:lnL>
                      <a:noFill/>
                    </a:lnL>
                    <a:lnR>
                      <a:noFill/>
                    </a:lnR>
                    <a:lnT>
                      <a:noFill/>
                    </a:lnT>
                    <a:lnB>
                      <a:noFill/>
                    </a:lnB>
                  </a:tcPr>
                </a:tc>
              </a:tr>
              <a:tr h="212725">
                <a:tc>
                  <a:txBody>
                    <a:bodyPr/>
                    <a:lstStyle/>
                    <a:p>
                      <a:pPr algn="l"/>
                      <a:r>
                        <a:rPr lang="en-US" sz="1000" b="1" dirty="0"/>
                        <a:t>DDQ</a:t>
                      </a:r>
                    </a:p>
                  </a:txBody>
                  <a:tcPr marL="13776" marR="13776" marT="6888" marB="6888" anchor="ctr">
                    <a:lnL>
                      <a:noFill/>
                    </a:lnL>
                    <a:lnR>
                      <a:noFill/>
                    </a:lnR>
                    <a:lnT>
                      <a:noFill/>
                    </a:lnT>
                    <a:lnB>
                      <a:noFill/>
                    </a:lnB>
                  </a:tcPr>
                </a:tc>
                <a:tc>
                  <a:txBody>
                    <a:bodyPr/>
                    <a:lstStyle/>
                    <a:p>
                      <a:pPr algn="l"/>
                      <a:r>
                        <a:rPr lang="en-US" sz="1000" b="1"/>
                        <a:t>CO-FCQ</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r>
              <a:tr h="212725">
                <a:tc>
                  <a:txBody>
                    <a:bodyPr/>
                    <a:lstStyle/>
                    <a:p>
                      <a:pPr algn="l"/>
                      <a:r>
                        <a:rPr lang="en-US" sz="1000" b="1"/>
                        <a:t>DDQ</a:t>
                      </a:r>
                    </a:p>
                  </a:txBody>
                  <a:tcPr marL="13776" marR="13776" marT="6888" marB="6888" anchor="ctr">
                    <a:lnL>
                      <a:noFill/>
                    </a:lnL>
                    <a:lnR>
                      <a:noFill/>
                    </a:lnR>
                    <a:lnT>
                      <a:noFill/>
                    </a:lnT>
                    <a:lnB>
                      <a:noFill/>
                    </a:lnB>
                  </a:tcPr>
                </a:tc>
                <a:tc>
                  <a:txBody>
                    <a:bodyPr/>
                    <a:lstStyle/>
                    <a:p>
                      <a:pPr algn="l"/>
                      <a:r>
                        <a:rPr lang="en-US" sz="1000" b="1"/>
                        <a:t>KS-DDQ</a:t>
                      </a:r>
                    </a:p>
                  </a:txBody>
                  <a:tcPr marL="13776" marR="13776" marT="6888" marB="6888" anchor="ctr">
                    <a:lnL>
                      <a:noFill/>
                    </a:lnL>
                    <a:lnR>
                      <a:noFill/>
                    </a:lnR>
                    <a:lnT>
                      <a:noFill/>
                    </a:lnT>
                    <a:lnB>
                      <a:noFill/>
                    </a:lnB>
                  </a:tcPr>
                </a:tc>
                <a:tc>
                  <a:txBody>
                    <a:bodyPr/>
                    <a:lstStyle/>
                    <a:p>
                      <a:pPr algn="r"/>
                      <a:r>
                        <a:rPr lang="en-US" sz="1000" b="1"/>
                        <a:t>5</a:t>
                      </a:r>
                    </a:p>
                  </a:txBody>
                  <a:tcPr marL="13776" marR="13776" marT="6888" marB="6888" anchor="ctr">
                    <a:lnL>
                      <a:noFill/>
                    </a:lnL>
                    <a:lnR>
                      <a:noFill/>
                    </a:lnR>
                    <a:lnT>
                      <a:noFill/>
                    </a:lnT>
                    <a:lnB>
                      <a:noFill/>
                    </a:lnB>
                  </a:tcPr>
                </a:tc>
                <a:tc>
                  <a:txBody>
                    <a:bodyPr/>
                    <a:lstStyle/>
                    <a:p>
                      <a:pPr algn="r"/>
                      <a:r>
                        <a:rPr lang="en-US" sz="1000" b="1"/>
                        <a:t>11,617</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5</a:t>
                      </a:r>
                    </a:p>
                  </a:txBody>
                  <a:tcPr marL="13776" marR="13776" marT="6888" marB="6888" anchor="ctr">
                    <a:lnL>
                      <a:noFill/>
                    </a:lnL>
                    <a:lnR>
                      <a:noFill/>
                    </a:lnR>
                    <a:lnT>
                      <a:noFill/>
                    </a:lnT>
                    <a:lnB>
                      <a:noFill/>
                    </a:lnB>
                  </a:tcPr>
                </a:tc>
                <a:tc>
                  <a:txBody>
                    <a:bodyPr/>
                    <a:lstStyle/>
                    <a:p>
                      <a:pPr algn="r"/>
                      <a:r>
                        <a:rPr lang="en-US" sz="1000" b="1"/>
                        <a:t>11,617</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dirty="0"/>
                        <a:t>0</a:t>
                      </a:r>
                    </a:p>
                  </a:txBody>
                  <a:tcPr marL="13776" marR="13776" marT="6888" marB="6888" anchor="ctr">
                    <a:lnL>
                      <a:noFill/>
                    </a:lnL>
                    <a:lnR>
                      <a:noFill/>
                    </a:lnR>
                    <a:lnT>
                      <a:noFill/>
                    </a:lnT>
                    <a:lnB>
                      <a:noFill/>
                    </a:lnB>
                  </a:tcPr>
                </a:tc>
              </a:tr>
              <a:tr h="212725">
                <a:tc>
                  <a:txBody>
                    <a:bodyPr/>
                    <a:lstStyle/>
                    <a:p>
                      <a:pPr algn="l"/>
                      <a:r>
                        <a:rPr lang="en-US" sz="1000" b="1"/>
                        <a:t>DDQ</a:t>
                      </a:r>
                    </a:p>
                  </a:txBody>
                  <a:tcPr marL="13776" marR="13776" marT="6888" marB="6888" anchor="ctr">
                    <a:lnL>
                      <a:noFill/>
                    </a:lnL>
                    <a:lnR>
                      <a:noFill/>
                    </a:lnR>
                    <a:lnT>
                      <a:noFill/>
                    </a:lnT>
                    <a:lnB>
                      <a:noFill/>
                    </a:lnB>
                    <a:solidFill>
                      <a:srgbClr val="00FFFF"/>
                    </a:solidFill>
                  </a:tcPr>
                </a:tc>
                <a:tc>
                  <a:txBody>
                    <a:bodyPr/>
                    <a:lstStyle/>
                    <a:p>
                      <a:pPr algn="l"/>
                      <a:r>
                        <a:rPr lang="en-US" sz="1000" b="1"/>
                        <a:t>Total:</a:t>
                      </a:r>
                    </a:p>
                  </a:txBody>
                  <a:tcPr marL="13776" marR="13776" marT="6888" marB="6888" anchor="ctr">
                    <a:lnL>
                      <a:noFill/>
                    </a:lnL>
                    <a:lnR>
                      <a:noFill/>
                    </a:lnR>
                    <a:lnT>
                      <a:noFill/>
                    </a:lnT>
                    <a:lnB>
                      <a:noFill/>
                    </a:lnB>
                    <a:solidFill>
                      <a:srgbClr val="00FFFF"/>
                    </a:solidFill>
                  </a:tcPr>
                </a:tc>
                <a:tc>
                  <a:txBody>
                    <a:bodyPr/>
                    <a:lstStyle/>
                    <a:p>
                      <a:pPr algn="r"/>
                      <a:r>
                        <a:rPr lang="en-US" sz="1000" b="1"/>
                        <a:t>6</a:t>
                      </a:r>
                    </a:p>
                  </a:txBody>
                  <a:tcPr marL="13776" marR="13776" marT="6888" marB="6888" anchor="ctr">
                    <a:lnL>
                      <a:noFill/>
                    </a:lnL>
                    <a:lnR>
                      <a:noFill/>
                    </a:lnR>
                    <a:lnT>
                      <a:noFill/>
                    </a:lnT>
                    <a:lnB>
                      <a:noFill/>
                    </a:lnB>
                    <a:solidFill>
                      <a:srgbClr val="00FFFF"/>
                    </a:solidFill>
                  </a:tcPr>
                </a:tc>
                <a:tc>
                  <a:txBody>
                    <a:bodyPr/>
                    <a:lstStyle/>
                    <a:p>
                      <a:pPr algn="r"/>
                      <a:r>
                        <a:rPr lang="en-US" sz="1000" b="1"/>
                        <a:t>11,617</a:t>
                      </a:r>
                    </a:p>
                  </a:txBody>
                  <a:tcPr marL="13776" marR="13776" marT="6888" marB="6888" anchor="ctr">
                    <a:lnL>
                      <a:noFill/>
                    </a:lnL>
                    <a:lnR>
                      <a:noFill/>
                    </a:lnR>
                    <a:lnT>
                      <a:noFill/>
                    </a:lnT>
                    <a:lnB>
                      <a:noFill/>
                    </a:lnB>
                    <a:solidFill>
                      <a:srgbClr val="00FFFF"/>
                    </a:solidFill>
                  </a:tcPr>
                </a:tc>
                <a:tc>
                  <a:txBody>
                    <a:bodyPr/>
                    <a:lstStyle/>
                    <a:p>
                      <a:pPr algn="r"/>
                      <a:r>
                        <a:rPr lang="en-US" sz="1000" b="1"/>
                        <a:t>0</a:t>
                      </a:r>
                    </a:p>
                  </a:txBody>
                  <a:tcPr marL="13776" marR="13776" marT="6888" marB="6888" anchor="ctr">
                    <a:lnL>
                      <a:noFill/>
                    </a:lnL>
                    <a:lnR>
                      <a:noFill/>
                    </a:lnR>
                    <a:lnT>
                      <a:noFill/>
                    </a:lnT>
                    <a:lnB>
                      <a:noFill/>
                    </a:lnB>
                    <a:solidFill>
                      <a:srgbClr val="00FFFF"/>
                    </a:solidFill>
                  </a:tcPr>
                </a:tc>
                <a:tc>
                  <a:txBody>
                    <a:bodyPr/>
                    <a:lstStyle/>
                    <a:p>
                      <a:pPr algn="r"/>
                      <a:r>
                        <a:rPr lang="en-US" sz="1000" b="1"/>
                        <a:t>0</a:t>
                      </a:r>
                    </a:p>
                  </a:txBody>
                  <a:tcPr marL="13776" marR="13776" marT="6888" marB="6888" anchor="ctr">
                    <a:lnL>
                      <a:noFill/>
                    </a:lnL>
                    <a:lnR>
                      <a:noFill/>
                    </a:lnR>
                    <a:lnT>
                      <a:noFill/>
                    </a:lnT>
                    <a:lnB>
                      <a:noFill/>
                    </a:lnB>
                    <a:solidFill>
                      <a:srgbClr val="00FFFF"/>
                    </a:solidFill>
                  </a:tcPr>
                </a:tc>
                <a:tc>
                  <a:txBody>
                    <a:bodyPr/>
                    <a:lstStyle/>
                    <a:p>
                      <a:pPr algn="r"/>
                      <a:r>
                        <a:rPr lang="en-US" sz="1000" b="1" dirty="0"/>
                        <a:t>6</a:t>
                      </a:r>
                    </a:p>
                  </a:txBody>
                  <a:tcPr marL="13776" marR="13776" marT="6888" marB="6888" anchor="ctr">
                    <a:lnL>
                      <a:noFill/>
                    </a:lnL>
                    <a:lnR>
                      <a:noFill/>
                    </a:lnR>
                    <a:lnT>
                      <a:noFill/>
                    </a:lnT>
                    <a:lnB>
                      <a:noFill/>
                    </a:lnB>
                    <a:solidFill>
                      <a:srgbClr val="00FFFF"/>
                    </a:solidFill>
                  </a:tcPr>
                </a:tc>
                <a:tc>
                  <a:txBody>
                    <a:bodyPr/>
                    <a:lstStyle/>
                    <a:p>
                      <a:pPr algn="r"/>
                      <a:r>
                        <a:rPr lang="en-US" sz="1000" b="1"/>
                        <a:t>11,617</a:t>
                      </a:r>
                    </a:p>
                  </a:txBody>
                  <a:tcPr marL="13776" marR="13776" marT="6888" marB="6888" anchor="ctr">
                    <a:lnL>
                      <a:noFill/>
                    </a:lnL>
                    <a:lnR>
                      <a:noFill/>
                    </a:lnR>
                    <a:lnT>
                      <a:noFill/>
                    </a:lnT>
                    <a:lnB>
                      <a:noFill/>
                    </a:lnB>
                    <a:solidFill>
                      <a:srgbClr val="00FFFF"/>
                    </a:solidFill>
                  </a:tcPr>
                </a:tc>
                <a:tc>
                  <a:txBody>
                    <a:bodyPr/>
                    <a:lstStyle/>
                    <a:p>
                      <a:pPr algn="r"/>
                      <a:r>
                        <a:rPr lang="en-US" sz="1000" b="1"/>
                        <a:t>0</a:t>
                      </a:r>
                    </a:p>
                  </a:txBody>
                  <a:tcPr marL="13776" marR="13776" marT="6888" marB="6888" anchor="ctr">
                    <a:lnL>
                      <a:noFill/>
                    </a:lnL>
                    <a:lnR>
                      <a:noFill/>
                    </a:lnR>
                    <a:lnT>
                      <a:noFill/>
                    </a:lnT>
                    <a:lnB>
                      <a:noFill/>
                    </a:lnB>
                    <a:solidFill>
                      <a:srgbClr val="00FFFF"/>
                    </a:solidFill>
                  </a:tcPr>
                </a:tc>
                <a:tc>
                  <a:txBody>
                    <a:bodyPr/>
                    <a:lstStyle/>
                    <a:p>
                      <a:pPr algn="r"/>
                      <a:r>
                        <a:rPr lang="en-US" sz="1000" b="1"/>
                        <a:t>0</a:t>
                      </a:r>
                    </a:p>
                  </a:txBody>
                  <a:tcPr marL="13776" marR="13776" marT="6888" marB="6888" anchor="ctr">
                    <a:lnL>
                      <a:noFill/>
                    </a:lnL>
                    <a:lnR>
                      <a:noFill/>
                    </a:lnR>
                    <a:lnT>
                      <a:noFill/>
                    </a:lnT>
                    <a:lnB>
                      <a:noFill/>
                    </a:lnB>
                    <a:solidFill>
                      <a:srgbClr val="00FFFF"/>
                    </a:solidFill>
                  </a:tcPr>
                </a:tc>
              </a:tr>
              <a:tr h="212725">
                <a:tc>
                  <a:txBody>
                    <a:bodyPr/>
                    <a:lstStyle/>
                    <a:p>
                      <a:pPr algn="l"/>
                      <a:r>
                        <a:rPr lang="en-US" sz="1000" b="1"/>
                        <a:t>FWS</a:t>
                      </a:r>
                    </a:p>
                  </a:txBody>
                  <a:tcPr marL="13776" marR="13776" marT="6888" marB="6888" anchor="ctr">
                    <a:lnL>
                      <a:noFill/>
                    </a:lnL>
                    <a:lnR>
                      <a:noFill/>
                    </a:lnR>
                    <a:lnT>
                      <a:noFill/>
                    </a:lnT>
                    <a:lnB>
                      <a:noFill/>
                    </a:lnB>
                  </a:tcPr>
                </a:tc>
                <a:tc>
                  <a:txBody>
                    <a:bodyPr/>
                    <a:lstStyle/>
                    <a:p>
                      <a:pPr algn="l"/>
                      <a:r>
                        <a:rPr lang="en-US" sz="1000" b="1"/>
                        <a:t>CO-ALR</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150</a:t>
                      </a:r>
                    </a:p>
                  </a:txBody>
                  <a:tcPr marL="13776" marR="13776" marT="6888" marB="6888" anchor="ctr">
                    <a:lnL>
                      <a:noFill/>
                    </a:lnL>
                    <a:lnR>
                      <a:noFill/>
                    </a:lnR>
                    <a:lnT>
                      <a:noFill/>
                    </a:lnT>
                    <a:lnB>
                      <a:noFill/>
                    </a:lnB>
                  </a:tcPr>
                </a:tc>
                <a:tc>
                  <a:txBody>
                    <a:bodyPr/>
                    <a:lstStyle/>
                    <a:p>
                      <a:pPr algn="r"/>
                      <a:r>
                        <a:rPr lang="en-US" sz="1000" b="1" dirty="0"/>
                        <a:t>1</a:t>
                      </a:r>
                    </a:p>
                  </a:txBody>
                  <a:tcPr marL="13776" marR="13776" marT="6888" marB="6888" anchor="ctr">
                    <a:lnL>
                      <a:noFill/>
                    </a:lnL>
                    <a:lnR>
                      <a:noFill/>
                    </a:lnR>
                    <a:lnT>
                      <a:noFill/>
                    </a:lnT>
                    <a:lnB>
                      <a:noFill/>
                    </a:lnB>
                  </a:tcPr>
                </a:tc>
                <a:tc>
                  <a:txBody>
                    <a:bodyPr/>
                    <a:lstStyle/>
                    <a:p>
                      <a:pPr algn="r"/>
                      <a:r>
                        <a:rPr lang="en-US" sz="1000" b="1"/>
                        <a:t>150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r>
              <a:tr h="212725">
                <a:tc>
                  <a:txBody>
                    <a:bodyPr/>
                    <a:lstStyle/>
                    <a:p>
                      <a:pPr algn="l"/>
                      <a:r>
                        <a:rPr lang="en-US" sz="1000" b="1"/>
                        <a:t>FWS</a:t>
                      </a:r>
                    </a:p>
                  </a:txBody>
                  <a:tcPr marL="13776" marR="13776" marT="6888" marB="6888" anchor="ctr">
                    <a:lnL>
                      <a:noFill/>
                    </a:lnL>
                    <a:lnR>
                      <a:noFill/>
                    </a:lnR>
                    <a:lnT>
                      <a:noFill/>
                    </a:lnT>
                    <a:lnB>
                      <a:noFill/>
                    </a:lnB>
                  </a:tcPr>
                </a:tc>
                <a:tc>
                  <a:txBody>
                    <a:bodyPr/>
                    <a:lstStyle/>
                    <a:p>
                      <a:pPr algn="l"/>
                      <a:r>
                        <a:rPr lang="en-US" sz="1000" b="1"/>
                        <a:t>KS-FLR</a:t>
                      </a:r>
                    </a:p>
                  </a:txBody>
                  <a:tcPr marL="13776" marR="13776" marT="6888" marB="6888" anchor="ctr">
                    <a:lnL>
                      <a:noFill/>
                    </a:lnL>
                    <a:lnR>
                      <a:noFill/>
                    </a:lnR>
                    <a:lnT>
                      <a:noFill/>
                    </a:lnT>
                    <a:lnB>
                      <a:noFill/>
                    </a:lnB>
                  </a:tcPr>
                </a:tc>
                <a:tc>
                  <a:txBody>
                    <a:bodyPr/>
                    <a:lstStyle/>
                    <a:p>
                      <a:pPr algn="r"/>
                      <a:r>
                        <a:rPr lang="en-US" sz="1000" b="1"/>
                        <a:t>4</a:t>
                      </a:r>
                    </a:p>
                  </a:txBody>
                  <a:tcPr marL="13776" marR="13776" marT="6888" marB="6888" anchor="ctr">
                    <a:lnL>
                      <a:noFill/>
                    </a:lnL>
                    <a:lnR>
                      <a:noFill/>
                    </a:lnR>
                    <a:lnT>
                      <a:noFill/>
                    </a:lnT>
                    <a:lnB>
                      <a:noFill/>
                    </a:lnB>
                  </a:tcPr>
                </a:tc>
                <a:tc>
                  <a:txBody>
                    <a:bodyPr/>
                    <a:lstStyle/>
                    <a:p>
                      <a:pPr algn="r"/>
                      <a:r>
                        <a:rPr lang="en-US" sz="1000" b="1"/>
                        <a:t>103</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4</a:t>
                      </a:r>
                    </a:p>
                  </a:txBody>
                  <a:tcPr marL="13776" marR="13776" marT="6888" marB="6888" anchor="ctr">
                    <a:lnL>
                      <a:noFill/>
                    </a:lnL>
                    <a:lnR>
                      <a:noFill/>
                    </a:lnR>
                    <a:lnT>
                      <a:noFill/>
                    </a:lnT>
                    <a:lnB>
                      <a:noFill/>
                    </a:lnB>
                  </a:tcPr>
                </a:tc>
                <a:tc>
                  <a:txBody>
                    <a:bodyPr/>
                    <a:lstStyle/>
                    <a:p>
                      <a:pPr algn="r"/>
                      <a:r>
                        <a:rPr lang="en-US" sz="1000" b="1"/>
                        <a:t>103</a:t>
                      </a:r>
                    </a:p>
                  </a:txBody>
                  <a:tcPr marL="13776" marR="13776" marT="6888" marB="6888" anchor="ctr">
                    <a:lnL>
                      <a:noFill/>
                    </a:lnL>
                    <a:lnR>
                      <a:noFill/>
                    </a:lnR>
                    <a:lnT>
                      <a:noFill/>
                    </a:lnT>
                    <a:lnB>
                      <a:noFill/>
                    </a:lnB>
                  </a:tcPr>
                </a:tc>
                <a:tc>
                  <a:txBody>
                    <a:bodyPr/>
                    <a:lstStyle/>
                    <a:p>
                      <a:pPr algn="r"/>
                      <a:r>
                        <a:rPr lang="en-US" sz="1000" b="1"/>
                        <a:t>16</a:t>
                      </a:r>
                    </a:p>
                  </a:txBody>
                  <a:tcPr marL="13776" marR="13776" marT="6888" marB="6888" anchor="ctr">
                    <a:lnL>
                      <a:noFill/>
                    </a:lnL>
                    <a:lnR>
                      <a:noFill/>
                    </a:lnR>
                    <a:lnT>
                      <a:noFill/>
                    </a:lnT>
                    <a:lnB>
                      <a:noFill/>
                    </a:lnB>
                  </a:tcPr>
                </a:tc>
                <a:tc>
                  <a:txBody>
                    <a:bodyPr/>
                    <a:lstStyle/>
                    <a:p>
                      <a:pPr algn="r"/>
                      <a:r>
                        <a:rPr lang="en-US" sz="1000" b="1"/>
                        <a:t>4,428</a:t>
                      </a:r>
                    </a:p>
                  </a:txBody>
                  <a:tcPr marL="13776" marR="13776" marT="6888" marB="6888" anchor="ctr">
                    <a:lnL>
                      <a:noFill/>
                    </a:lnL>
                    <a:lnR>
                      <a:noFill/>
                    </a:lnR>
                    <a:lnT>
                      <a:noFill/>
                    </a:lnT>
                    <a:lnB>
                      <a:noFill/>
                    </a:lnB>
                  </a:tcPr>
                </a:tc>
              </a:tr>
              <a:tr h="212725">
                <a:tc>
                  <a:txBody>
                    <a:bodyPr/>
                    <a:lstStyle/>
                    <a:p>
                      <a:pPr algn="l"/>
                      <a:r>
                        <a:rPr lang="en-US" sz="1000" b="1"/>
                        <a:t>FWS</a:t>
                      </a:r>
                    </a:p>
                  </a:txBody>
                  <a:tcPr marL="13776" marR="13776" marT="6888" marB="6888" anchor="ctr">
                    <a:lnL>
                      <a:noFill/>
                    </a:lnL>
                    <a:lnR>
                      <a:noFill/>
                    </a:lnR>
                    <a:lnT>
                      <a:noFill/>
                    </a:lnT>
                    <a:lnB>
                      <a:noFill/>
                    </a:lnB>
                  </a:tcPr>
                </a:tc>
                <a:tc>
                  <a:txBody>
                    <a:bodyPr/>
                    <a:lstStyle/>
                    <a:p>
                      <a:pPr algn="l"/>
                      <a:r>
                        <a:rPr lang="en-US" sz="1000" b="1"/>
                        <a:t>KS-KIR</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dirty="0"/>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7</a:t>
                      </a:r>
                    </a:p>
                  </a:txBody>
                  <a:tcPr marL="13776" marR="13776" marT="6888" marB="6888" anchor="ctr">
                    <a:lnL>
                      <a:noFill/>
                    </a:lnL>
                    <a:lnR>
                      <a:noFill/>
                    </a:lnR>
                    <a:lnT>
                      <a:noFill/>
                    </a:lnT>
                    <a:lnB>
                      <a:noFill/>
                    </a:lnB>
                  </a:tcPr>
                </a:tc>
              </a:tr>
              <a:tr h="212725">
                <a:tc>
                  <a:txBody>
                    <a:bodyPr/>
                    <a:lstStyle/>
                    <a:p>
                      <a:pPr algn="l"/>
                      <a:r>
                        <a:rPr lang="en-US" sz="1000" b="1"/>
                        <a:t>FWS</a:t>
                      </a:r>
                    </a:p>
                  </a:txBody>
                  <a:tcPr marL="13776" marR="13776" marT="6888" marB="6888" anchor="ctr">
                    <a:lnL>
                      <a:noFill/>
                    </a:lnL>
                    <a:lnR>
                      <a:noFill/>
                    </a:lnR>
                    <a:lnT>
                      <a:noFill/>
                    </a:lnT>
                    <a:lnB>
                      <a:noFill/>
                    </a:lnB>
                  </a:tcPr>
                </a:tc>
                <a:tc>
                  <a:txBody>
                    <a:bodyPr/>
                    <a:lstStyle/>
                    <a:p>
                      <a:pPr algn="l"/>
                      <a:r>
                        <a:rPr lang="en-US" sz="1000" b="1"/>
                        <a:t>KS-MCR</a:t>
                      </a:r>
                    </a:p>
                  </a:txBody>
                  <a:tcPr marL="13776" marR="13776" marT="6888" marB="6888" anchor="ctr">
                    <a:lnL>
                      <a:noFill/>
                    </a:lnL>
                    <a:lnR>
                      <a:noFill/>
                    </a:lnR>
                    <a:lnT>
                      <a:noFill/>
                    </a:lnT>
                    <a:lnB>
                      <a:noFill/>
                    </a:lnB>
                  </a:tcPr>
                </a:tc>
                <a:tc>
                  <a:txBody>
                    <a:bodyPr/>
                    <a:lstStyle/>
                    <a:p>
                      <a:pPr algn="r"/>
                      <a:r>
                        <a:rPr lang="en-US" sz="1000" b="1"/>
                        <a:t>8</a:t>
                      </a:r>
                    </a:p>
                  </a:txBody>
                  <a:tcPr marL="13776" marR="13776" marT="6888" marB="6888" anchor="ctr">
                    <a:lnL>
                      <a:noFill/>
                    </a:lnL>
                    <a:lnR>
                      <a:noFill/>
                    </a:lnR>
                    <a:lnT>
                      <a:noFill/>
                    </a:lnT>
                    <a:lnB>
                      <a:noFill/>
                    </a:lnB>
                  </a:tcPr>
                </a:tc>
                <a:tc>
                  <a:txBody>
                    <a:bodyPr/>
                    <a:lstStyle/>
                    <a:p>
                      <a:pPr algn="r"/>
                      <a:r>
                        <a:rPr lang="en-US" sz="1000" b="1"/>
                        <a:t>179</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8</a:t>
                      </a:r>
                    </a:p>
                  </a:txBody>
                  <a:tcPr marL="13776" marR="13776" marT="6888" marB="6888" anchor="ctr">
                    <a:lnL>
                      <a:noFill/>
                    </a:lnL>
                    <a:lnR>
                      <a:noFill/>
                    </a:lnR>
                    <a:lnT>
                      <a:noFill/>
                    </a:lnT>
                    <a:lnB>
                      <a:noFill/>
                    </a:lnB>
                  </a:tcPr>
                </a:tc>
                <a:tc>
                  <a:txBody>
                    <a:bodyPr/>
                    <a:lstStyle/>
                    <a:p>
                      <a:pPr algn="r"/>
                      <a:r>
                        <a:rPr lang="en-US" sz="1000" b="1"/>
                        <a:t>179</a:t>
                      </a:r>
                    </a:p>
                  </a:txBody>
                  <a:tcPr marL="13776" marR="13776" marT="6888" marB="6888" anchor="ctr">
                    <a:lnL>
                      <a:noFill/>
                    </a:lnL>
                    <a:lnR>
                      <a:noFill/>
                    </a:lnR>
                    <a:lnT>
                      <a:noFill/>
                    </a:lnT>
                    <a:lnB>
                      <a:noFill/>
                    </a:lnB>
                  </a:tcPr>
                </a:tc>
                <a:tc>
                  <a:txBody>
                    <a:bodyPr/>
                    <a:lstStyle/>
                    <a:p>
                      <a:pPr algn="r"/>
                      <a:r>
                        <a:rPr lang="en-US" sz="1000" b="1" dirty="0"/>
                        <a:t>10</a:t>
                      </a:r>
                    </a:p>
                  </a:txBody>
                  <a:tcPr marL="13776" marR="13776" marT="6888" marB="6888" anchor="ctr">
                    <a:lnL>
                      <a:noFill/>
                    </a:lnL>
                    <a:lnR>
                      <a:noFill/>
                    </a:lnR>
                    <a:lnT>
                      <a:noFill/>
                    </a:lnT>
                    <a:lnB>
                      <a:noFill/>
                    </a:lnB>
                  </a:tcPr>
                </a:tc>
                <a:tc>
                  <a:txBody>
                    <a:bodyPr/>
                    <a:lstStyle/>
                    <a:p>
                      <a:pPr algn="r"/>
                      <a:r>
                        <a:rPr lang="en-US" sz="1000" b="1"/>
                        <a:t>1,206</a:t>
                      </a:r>
                    </a:p>
                  </a:txBody>
                  <a:tcPr marL="13776" marR="13776" marT="6888" marB="6888" anchor="ctr">
                    <a:lnL>
                      <a:noFill/>
                    </a:lnL>
                    <a:lnR>
                      <a:noFill/>
                    </a:lnR>
                    <a:lnT>
                      <a:noFill/>
                    </a:lnT>
                    <a:lnB>
                      <a:noFill/>
                    </a:lnB>
                  </a:tcPr>
                </a:tc>
              </a:tr>
              <a:tr h="212725">
                <a:tc>
                  <a:txBody>
                    <a:bodyPr/>
                    <a:lstStyle/>
                    <a:p>
                      <a:pPr algn="l"/>
                      <a:r>
                        <a:rPr lang="en-US" sz="1000" b="1"/>
                        <a:t>FWS</a:t>
                      </a:r>
                    </a:p>
                  </a:txBody>
                  <a:tcPr marL="13776" marR="13776" marT="6888" marB="6888" anchor="ctr">
                    <a:lnL>
                      <a:noFill/>
                    </a:lnL>
                    <a:lnR>
                      <a:noFill/>
                    </a:lnR>
                    <a:lnT>
                      <a:noFill/>
                    </a:lnT>
                    <a:lnB>
                      <a:noFill/>
                    </a:lnB>
                  </a:tcPr>
                </a:tc>
                <a:tc>
                  <a:txBody>
                    <a:bodyPr/>
                    <a:lstStyle/>
                    <a:p>
                      <a:pPr algn="l"/>
                      <a:r>
                        <a:rPr lang="en-US" sz="1000" b="1"/>
                        <a:t>KS-QUR</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2</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2</a:t>
                      </a:r>
                    </a:p>
                  </a:txBody>
                  <a:tcPr marL="13776" marR="13776" marT="6888" marB="6888" anchor="ctr">
                    <a:lnL>
                      <a:noFill/>
                    </a:lnL>
                    <a:lnR>
                      <a:noFill/>
                    </a:lnR>
                    <a:lnT>
                      <a:noFill/>
                    </a:lnT>
                    <a:lnB>
                      <a:noFill/>
                    </a:lnB>
                  </a:tcPr>
                </a:tc>
                <a:tc>
                  <a:txBody>
                    <a:bodyPr/>
                    <a:lstStyle/>
                    <a:p>
                      <a:pPr algn="r"/>
                      <a:r>
                        <a:rPr lang="en-US" sz="1000" b="1" dirty="0"/>
                        <a:t>0</a:t>
                      </a:r>
                    </a:p>
                  </a:txBody>
                  <a:tcPr marL="13776" marR="13776" marT="6888" marB="6888" anchor="ctr">
                    <a:lnL>
                      <a:noFill/>
                    </a:lnL>
                    <a:lnR>
                      <a:noFill/>
                    </a:lnR>
                    <a:lnT>
                      <a:noFill/>
                    </a:lnT>
                    <a:lnB>
                      <a:noFill/>
                    </a:lnB>
                  </a:tcPr>
                </a:tc>
                <a:tc>
                  <a:txBody>
                    <a:bodyPr/>
                    <a:lstStyle/>
                    <a:p>
                      <a:pPr algn="r"/>
                      <a:r>
                        <a:rPr lang="en-US" sz="1000" b="1"/>
                        <a:t>3</a:t>
                      </a:r>
                    </a:p>
                  </a:txBody>
                  <a:tcPr marL="13776" marR="13776" marT="6888" marB="6888" anchor="ctr">
                    <a:lnL>
                      <a:noFill/>
                    </a:lnL>
                    <a:lnR>
                      <a:noFill/>
                    </a:lnR>
                    <a:lnT>
                      <a:noFill/>
                    </a:lnT>
                    <a:lnB>
                      <a:noFill/>
                    </a:lnB>
                  </a:tcPr>
                </a:tc>
                <a:tc>
                  <a:txBody>
                    <a:bodyPr/>
                    <a:lstStyle/>
                    <a:p>
                      <a:pPr algn="r"/>
                      <a:r>
                        <a:rPr lang="en-US" sz="1000" b="1"/>
                        <a:t>3,241</a:t>
                      </a:r>
                    </a:p>
                  </a:txBody>
                  <a:tcPr marL="13776" marR="13776" marT="6888" marB="6888" anchor="ctr">
                    <a:lnL>
                      <a:noFill/>
                    </a:lnL>
                    <a:lnR>
                      <a:noFill/>
                    </a:lnR>
                    <a:lnT>
                      <a:noFill/>
                    </a:lnT>
                    <a:lnB>
                      <a:noFill/>
                    </a:lnB>
                  </a:tcPr>
                </a:tc>
              </a:tr>
              <a:tr h="212725">
                <a:tc>
                  <a:txBody>
                    <a:bodyPr/>
                    <a:lstStyle/>
                    <a:p>
                      <a:pPr algn="l"/>
                      <a:r>
                        <a:rPr lang="en-US" sz="1000" b="1"/>
                        <a:t>FWS</a:t>
                      </a:r>
                    </a:p>
                  </a:txBody>
                  <a:tcPr marL="13776" marR="13776" marT="6888" marB="6888" anchor="ctr">
                    <a:lnL>
                      <a:noFill/>
                    </a:lnL>
                    <a:lnR>
                      <a:noFill/>
                    </a:lnR>
                    <a:lnT>
                      <a:noFill/>
                    </a:lnT>
                    <a:lnB>
                      <a:noFill/>
                    </a:lnB>
                    <a:solidFill>
                      <a:srgbClr val="00FFFF"/>
                    </a:solidFill>
                  </a:tcPr>
                </a:tc>
                <a:tc>
                  <a:txBody>
                    <a:bodyPr/>
                    <a:lstStyle/>
                    <a:p>
                      <a:pPr algn="l"/>
                      <a:r>
                        <a:rPr lang="en-US" sz="1000" b="1"/>
                        <a:t>Total:</a:t>
                      </a:r>
                    </a:p>
                  </a:txBody>
                  <a:tcPr marL="13776" marR="13776" marT="6888" marB="6888" anchor="ctr">
                    <a:lnL>
                      <a:noFill/>
                    </a:lnL>
                    <a:lnR>
                      <a:noFill/>
                    </a:lnR>
                    <a:lnT>
                      <a:noFill/>
                    </a:lnT>
                    <a:lnB>
                      <a:noFill/>
                    </a:lnB>
                    <a:solidFill>
                      <a:srgbClr val="00FFFF"/>
                    </a:solidFill>
                  </a:tcPr>
                </a:tc>
                <a:tc>
                  <a:txBody>
                    <a:bodyPr/>
                    <a:lstStyle/>
                    <a:p>
                      <a:pPr algn="r"/>
                      <a:r>
                        <a:rPr lang="en-US" sz="1000" b="1"/>
                        <a:t>12</a:t>
                      </a:r>
                    </a:p>
                  </a:txBody>
                  <a:tcPr marL="13776" marR="13776" marT="6888" marB="6888" anchor="ctr">
                    <a:lnL>
                      <a:noFill/>
                    </a:lnL>
                    <a:lnR>
                      <a:noFill/>
                    </a:lnR>
                    <a:lnT>
                      <a:noFill/>
                    </a:lnT>
                    <a:lnB>
                      <a:noFill/>
                    </a:lnB>
                    <a:solidFill>
                      <a:srgbClr val="00FFFF"/>
                    </a:solidFill>
                  </a:tcPr>
                </a:tc>
                <a:tc>
                  <a:txBody>
                    <a:bodyPr/>
                    <a:lstStyle/>
                    <a:p>
                      <a:pPr algn="r"/>
                      <a:r>
                        <a:rPr lang="en-US" sz="1000" b="1"/>
                        <a:t>282</a:t>
                      </a:r>
                    </a:p>
                  </a:txBody>
                  <a:tcPr marL="13776" marR="13776" marT="6888" marB="6888" anchor="ctr">
                    <a:lnL>
                      <a:noFill/>
                    </a:lnL>
                    <a:lnR>
                      <a:noFill/>
                    </a:lnR>
                    <a:lnT>
                      <a:noFill/>
                    </a:lnT>
                    <a:lnB>
                      <a:noFill/>
                    </a:lnB>
                    <a:solidFill>
                      <a:srgbClr val="00FFFF"/>
                    </a:solidFill>
                  </a:tcPr>
                </a:tc>
                <a:tc>
                  <a:txBody>
                    <a:bodyPr/>
                    <a:lstStyle/>
                    <a:p>
                      <a:pPr algn="r"/>
                      <a:r>
                        <a:rPr lang="en-US" sz="1000" b="1"/>
                        <a:t>4</a:t>
                      </a:r>
                    </a:p>
                  </a:txBody>
                  <a:tcPr marL="13776" marR="13776" marT="6888" marB="6888" anchor="ctr">
                    <a:lnL>
                      <a:noFill/>
                    </a:lnL>
                    <a:lnR>
                      <a:noFill/>
                    </a:lnR>
                    <a:lnT>
                      <a:noFill/>
                    </a:lnT>
                    <a:lnB>
                      <a:noFill/>
                    </a:lnB>
                    <a:solidFill>
                      <a:srgbClr val="00FFFF"/>
                    </a:solidFill>
                  </a:tcPr>
                </a:tc>
                <a:tc>
                  <a:txBody>
                    <a:bodyPr/>
                    <a:lstStyle/>
                    <a:p>
                      <a:pPr algn="r"/>
                      <a:r>
                        <a:rPr lang="en-US" sz="1000" b="1"/>
                        <a:t>150</a:t>
                      </a:r>
                    </a:p>
                  </a:txBody>
                  <a:tcPr marL="13776" marR="13776" marT="6888" marB="6888" anchor="ctr">
                    <a:lnL>
                      <a:noFill/>
                    </a:lnL>
                    <a:lnR>
                      <a:noFill/>
                    </a:lnR>
                    <a:lnT>
                      <a:noFill/>
                    </a:lnT>
                    <a:lnB>
                      <a:noFill/>
                    </a:lnB>
                    <a:solidFill>
                      <a:srgbClr val="00FFFF"/>
                    </a:solidFill>
                  </a:tcPr>
                </a:tc>
                <a:tc>
                  <a:txBody>
                    <a:bodyPr/>
                    <a:lstStyle/>
                    <a:p>
                      <a:pPr algn="r"/>
                      <a:r>
                        <a:rPr lang="en-US" sz="1000" b="1"/>
                        <a:t>16</a:t>
                      </a:r>
                    </a:p>
                  </a:txBody>
                  <a:tcPr marL="13776" marR="13776" marT="6888" marB="6888" anchor="ctr">
                    <a:lnL>
                      <a:noFill/>
                    </a:lnL>
                    <a:lnR>
                      <a:noFill/>
                    </a:lnR>
                    <a:lnT>
                      <a:noFill/>
                    </a:lnT>
                    <a:lnB>
                      <a:noFill/>
                    </a:lnB>
                    <a:solidFill>
                      <a:srgbClr val="00FFFF"/>
                    </a:solidFill>
                  </a:tcPr>
                </a:tc>
                <a:tc>
                  <a:txBody>
                    <a:bodyPr/>
                    <a:lstStyle/>
                    <a:p>
                      <a:pPr algn="r"/>
                      <a:r>
                        <a:rPr lang="en-US" sz="1000" b="1" dirty="0"/>
                        <a:t>432</a:t>
                      </a:r>
                    </a:p>
                  </a:txBody>
                  <a:tcPr marL="13776" marR="13776" marT="6888" marB="6888" anchor="ctr">
                    <a:lnL>
                      <a:noFill/>
                    </a:lnL>
                    <a:lnR>
                      <a:noFill/>
                    </a:lnR>
                    <a:lnT>
                      <a:noFill/>
                    </a:lnT>
                    <a:lnB>
                      <a:noFill/>
                    </a:lnB>
                    <a:solidFill>
                      <a:srgbClr val="00FFFF"/>
                    </a:solidFill>
                  </a:tcPr>
                </a:tc>
                <a:tc>
                  <a:txBody>
                    <a:bodyPr/>
                    <a:lstStyle/>
                    <a:p>
                      <a:pPr algn="r"/>
                      <a:r>
                        <a:rPr lang="en-US" sz="1000" b="1"/>
                        <a:t>30</a:t>
                      </a:r>
                    </a:p>
                  </a:txBody>
                  <a:tcPr marL="13776" marR="13776" marT="6888" marB="6888" anchor="ctr">
                    <a:lnL>
                      <a:noFill/>
                    </a:lnL>
                    <a:lnR>
                      <a:noFill/>
                    </a:lnR>
                    <a:lnT>
                      <a:noFill/>
                    </a:lnT>
                    <a:lnB>
                      <a:noFill/>
                    </a:lnB>
                    <a:solidFill>
                      <a:srgbClr val="00FFFF"/>
                    </a:solidFill>
                  </a:tcPr>
                </a:tc>
                <a:tc>
                  <a:txBody>
                    <a:bodyPr/>
                    <a:lstStyle/>
                    <a:p>
                      <a:pPr algn="r"/>
                      <a:r>
                        <a:rPr lang="en-US" sz="1000" b="1"/>
                        <a:t>8,882</a:t>
                      </a:r>
                    </a:p>
                  </a:txBody>
                  <a:tcPr marL="13776" marR="13776" marT="6888" marB="6888" anchor="ctr">
                    <a:lnL>
                      <a:noFill/>
                    </a:lnL>
                    <a:lnR>
                      <a:noFill/>
                    </a:lnR>
                    <a:lnT>
                      <a:noFill/>
                    </a:lnT>
                    <a:lnB>
                      <a:noFill/>
                    </a:lnB>
                    <a:solidFill>
                      <a:srgbClr val="00FFFF"/>
                    </a:solidFill>
                  </a:tcPr>
                </a:tc>
              </a:tr>
              <a:tr h="212725">
                <a:tc>
                  <a:txBody>
                    <a:bodyPr/>
                    <a:lstStyle/>
                    <a:p>
                      <a:pPr algn="l"/>
                      <a:r>
                        <a:rPr lang="en-US" sz="1000" b="1"/>
                        <a:t>NPS</a:t>
                      </a:r>
                    </a:p>
                  </a:txBody>
                  <a:tcPr marL="13776" marR="13776" marT="6888" marB="6888" anchor="ctr">
                    <a:lnL>
                      <a:noFill/>
                    </a:lnL>
                    <a:lnR>
                      <a:noFill/>
                    </a:lnR>
                    <a:lnT>
                      <a:noFill/>
                    </a:lnT>
                    <a:lnB>
                      <a:noFill/>
                    </a:lnB>
                  </a:tcPr>
                </a:tc>
                <a:tc>
                  <a:txBody>
                    <a:bodyPr/>
                    <a:lstStyle/>
                    <a:p>
                      <a:pPr algn="l"/>
                      <a:r>
                        <a:rPr lang="en-US" sz="1000" b="1"/>
                        <a:t>CO-FFP</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dirty="0"/>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r>
              <a:tr h="212725">
                <a:tc>
                  <a:txBody>
                    <a:bodyPr/>
                    <a:lstStyle/>
                    <a:p>
                      <a:pPr algn="l"/>
                      <a:r>
                        <a:rPr lang="en-US" sz="1000" b="1"/>
                        <a:t>NPS</a:t>
                      </a:r>
                    </a:p>
                  </a:txBody>
                  <a:tcPr marL="13776" marR="13776" marT="6888" marB="6888" anchor="ctr">
                    <a:lnL>
                      <a:noFill/>
                    </a:lnL>
                    <a:lnR>
                      <a:noFill/>
                    </a:lnR>
                    <a:lnT>
                      <a:noFill/>
                    </a:lnT>
                    <a:lnB>
                      <a:noFill/>
                    </a:lnB>
                  </a:tcPr>
                </a:tc>
                <a:tc>
                  <a:txBody>
                    <a:bodyPr/>
                    <a:lstStyle/>
                    <a:p>
                      <a:pPr algn="l"/>
                      <a:r>
                        <a:rPr lang="en-US" sz="1000" b="1"/>
                        <a:t>CO-GSP</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r>
              <a:tr h="212725">
                <a:tc>
                  <a:txBody>
                    <a:bodyPr/>
                    <a:lstStyle/>
                    <a:p>
                      <a:pPr algn="l"/>
                      <a:r>
                        <a:rPr lang="en-US" sz="1000" b="1"/>
                        <a:t>NPS</a:t>
                      </a:r>
                    </a:p>
                  </a:txBody>
                  <a:tcPr marL="13776" marR="13776" marT="6888" marB="6888" anchor="ctr">
                    <a:lnL>
                      <a:noFill/>
                    </a:lnL>
                    <a:lnR>
                      <a:noFill/>
                    </a:lnR>
                    <a:lnT>
                      <a:noFill/>
                    </a:lnT>
                    <a:lnB>
                      <a:noFill/>
                    </a:lnB>
                  </a:tcPr>
                </a:tc>
                <a:tc>
                  <a:txBody>
                    <a:bodyPr/>
                    <a:lstStyle/>
                    <a:p>
                      <a:pPr algn="l"/>
                      <a:r>
                        <a:rPr lang="en-US" sz="1000" b="1"/>
                        <a:t>KS-TGP</a:t>
                      </a:r>
                    </a:p>
                  </a:txBody>
                  <a:tcPr marL="13776" marR="13776" marT="6888" marB="6888" anchor="ctr">
                    <a:lnL>
                      <a:noFill/>
                    </a:lnL>
                    <a:lnR>
                      <a:noFill/>
                    </a:lnR>
                    <a:lnT>
                      <a:noFill/>
                    </a:lnT>
                    <a:lnB>
                      <a:noFill/>
                    </a:lnB>
                  </a:tcPr>
                </a:tc>
                <a:tc>
                  <a:txBody>
                    <a:bodyPr/>
                    <a:lstStyle/>
                    <a:p>
                      <a:pPr algn="r"/>
                      <a:r>
                        <a:rPr lang="en-US" sz="1000" b="1"/>
                        <a:t>2</a:t>
                      </a:r>
                    </a:p>
                  </a:txBody>
                  <a:tcPr marL="13776" marR="13776" marT="6888" marB="6888" anchor="ctr">
                    <a:lnL>
                      <a:noFill/>
                    </a:lnL>
                    <a:lnR>
                      <a:noFill/>
                    </a:lnR>
                    <a:lnT>
                      <a:noFill/>
                    </a:lnT>
                    <a:lnB>
                      <a:noFill/>
                    </a:lnB>
                  </a:tcPr>
                </a:tc>
                <a:tc>
                  <a:txBody>
                    <a:bodyPr/>
                    <a:lstStyle/>
                    <a:p>
                      <a:pPr algn="r"/>
                      <a:r>
                        <a:rPr lang="en-US" sz="1000" b="1"/>
                        <a:t>809</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2</a:t>
                      </a:r>
                    </a:p>
                  </a:txBody>
                  <a:tcPr marL="13776" marR="13776" marT="6888" marB="6888" anchor="ctr">
                    <a:lnL>
                      <a:noFill/>
                    </a:lnL>
                    <a:lnR>
                      <a:noFill/>
                    </a:lnR>
                    <a:lnT>
                      <a:noFill/>
                    </a:lnT>
                    <a:lnB>
                      <a:noFill/>
                    </a:lnB>
                  </a:tcPr>
                </a:tc>
                <a:tc>
                  <a:txBody>
                    <a:bodyPr/>
                    <a:lstStyle/>
                    <a:p>
                      <a:pPr algn="r"/>
                      <a:r>
                        <a:rPr lang="en-US" sz="1000" b="1"/>
                        <a:t>809</a:t>
                      </a:r>
                    </a:p>
                  </a:txBody>
                  <a:tcPr marL="13776" marR="13776" marT="6888" marB="6888" anchor="ctr">
                    <a:lnL>
                      <a:noFill/>
                    </a:lnL>
                    <a:lnR>
                      <a:noFill/>
                    </a:lnR>
                    <a:lnT>
                      <a:noFill/>
                    </a:lnT>
                    <a:lnB>
                      <a:noFill/>
                    </a:lnB>
                  </a:tcPr>
                </a:tc>
                <a:tc>
                  <a:txBody>
                    <a:bodyPr/>
                    <a:lstStyle/>
                    <a:p>
                      <a:pPr algn="r"/>
                      <a:r>
                        <a:rPr lang="en-US" sz="1000" b="1"/>
                        <a:t>4</a:t>
                      </a:r>
                    </a:p>
                  </a:txBody>
                  <a:tcPr marL="13776" marR="13776" marT="6888" marB="6888" anchor="ctr">
                    <a:lnL>
                      <a:noFill/>
                    </a:lnL>
                    <a:lnR>
                      <a:noFill/>
                    </a:lnR>
                    <a:lnT>
                      <a:noFill/>
                    </a:lnT>
                    <a:lnB>
                      <a:noFill/>
                    </a:lnB>
                  </a:tcPr>
                </a:tc>
                <a:tc>
                  <a:txBody>
                    <a:bodyPr/>
                    <a:lstStyle/>
                    <a:p>
                      <a:pPr algn="r"/>
                      <a:r>
                        <a:rPr lang="en-US" sz="1000" b="1"/>
                        <a:t>1,469</a:t>
                      </a:r>
                    </a:p>
                  </a:txBody>
                  <a:tcPr marL="13776" marR="13776" marT="6888" marB="6888" anchor="ctr">
                    <a:lnL>
                      <a:noFill/>
                    </a:lnL>
                    <a:lnR>
                      <a:noFill/>
                    </a:lnR>
                    <a:lnT>
                      <a:noFill/>
                    </a:lnT>
                    <a:lnB>
                      <a:noFill/>
                    </a:lnB>
                  </a:tcPr>
                </a:tc>
              </a:tr>
              <a:tr h="212725">
                <a:tc>
                  <a:txBody>
                    <a:bodyPr/>
                    <a:lstStyle/>
                    <a:p>
                      <a:pPr algn="l"/>
                      <a:r>
                        <a:rPr lang="en-US" sz="1000" b="1"/>
                        <a:t>NPS</a:t>
                      </a:r>
                    </a:p>
                  </a:txBody>
                  <a:tcPr marL="13776" marR="13776" marT="6888" marB="6888" anchor="ctr">
                    <a:lnL>
                      <a:noFill/>
                    </a:lnL>
                    <a:lnR>
                      <a:noFill/>
                    </a:lnR>
                    <a:lnT>
                      <a:noFill/>
                    </a:lnT>
                    <a:lnB>
                      <a:noFill/>
                    </a:lnB>
                    <a:solidFill>
                      <a:srgbClr val="00FFFF"/>
                    </a:solidFill>
                  </a:tcPr>
                </a:tc>
                <a:tc>
                  <a:txBody>
                    <a:bodyPr/>
                    <a:lstStyle/>
                    <a:p>
                      <a:pPr algn="l"/>
                      <a:r>
                        <a:rPr lang="en-US" sz="1000" b="1"/>
                        <a:t>Total:</a:t>
                      </a:r>
                    </a:p>
                  </a:txBody>
                  <a:tcPr marL="13776" marR="13776" marT="6888" marB="6888" anchor="ctr">
                    <a:lnL>
                      <a:noFill/>
                    </a:lnL>
                    <a:lnR>
                      <a:noFill/>
                    </a:lnR>
                    <a:lnT>
                      <a:noFill/>
                    </a:lnT>
                    <a:lnB>
                      <a:noFill/>
                    </a:lnB>
                    <a:solidFill>
                      <a:srgbClr val="00FFFF"/>
                    </a:solidFill>
                  </a:tcPr>
                </a:tc>
                <a:tc>
                  <a:txBody>
                    <a:bodyPr/>
                    <a:lstStyle/>
                    <a:p>
                      <a:pPr algn="r"/>
                      <a:r>
                        <a:rPr lang="en-US" sz="1000" b="1"/>
                        <a:t>3</a:t>
                      </a:r>
                    </a:p>
                  </a:txBody>
                  <a:tcPr marL="13776" marR="13776" marT="6888" marB="6888" anchor="ctr">
                    <a:lnL>
                      <a:noFill/>
                    </a:lnL>
                    <a:lnR>
                      <a:noFill/>
                    </a:lnR>
                    <a:lnT>
                      <a:noFill/>
                    </a:lnT>
                    <a:lnB>
                      <a:noFill/>
                    </a:lnB>
                    <a:solidFill>
                      <a:srgbClr val="00FFFF"/>
                    </a:solidFill>
                  </a:tcPr>
                </a:tc>
                <a:tc>
                  <a:txBody>
                    <a:bodyPr/>
                    <a:lstStyle/>
                    <a:p>
                      <a:pPr algn="r"/>
                      <a:r>
                        <a:rPr lang="en-US" sz="1000" b="1"/>
                        <a:t>809</a:t>
                      </a:r>
                    </a:p>
                  </a:txBody>
                  <a:tcPr marL="13776" marR="13776" marT="6888" marB="6888" anchor="ctr">
                    <a:lnL>
                      <a:noFill/>
                    </a:lnL>
                    <a:lnR>
                      <a:noFill/>
                    </a:lnR>
                    <a:lnT>
                      <a:noFill/>
                    </a:lnT>
                    <a:lnB>
                      <a:noFill/>
                    </a:lnB>
                    <a:solidFill>
                      <a:srgbClr val="00FFFF"/>
                    </a:solidFill>
                  </a:tcPr>
                </a:tc>
                <a:tc>
                  <a:txBody>
                    <a:bodyPr/>
                    <a:lstStyle/>
                    <a:p>
                      <a:pPr algn="r"/>
                      <a:r>
                        <a:rPr lang="en-US" sz="1000" b="1"/>
                        <a:t>1</a:t>
                      </a:r>
                    </a:p>
                  </a:txBody>
                  <a:tcPr marL="13776" marR="13776" marT="6888" marB="6888" anchor="ctr">
                    <a:lnL>
                      <a:noFill/>
                    </a:lnL>
                    <a:lnR>
                      <a:noFill/>
                    </a:lnR>
                    <a:lnT>
                      <a:noFill/>
                    </a:lnT>
                    <a:lnB>
                      <a:noFill/>
                    </a:lnB>
                    <a:solidFill>
                      <a:srgbClr val="00FFFF"/>
                    </a:solidFill>
                  </a:tcPr>
                </a:tc>
                <a:tc>
                  <a:txBody>
                    <a:bodyPr/>
                    <a:lstStyle/>
                    <a:p>
                      <a:pPr algn="r"/>
                      <a:r>
                        <a:rPr lang="en-US" sz="1000" b="1"/>
                        <a:t>0</a:t>
                      </a:r>
                    </a:p>
                  </a:txBody>
                  <a:tcPr marL="13776" marR="13776" marT="6888" marB="6888" anchor="ctr">
                    <a:lnL>
                      <a:noFill/>
                    </a:lnL>
                    <a:lnR>
                      <a:noFill/>
                    </a:lnR>
                    <a:lnT>
                      <a:noFill/>
                    </a:lnT>
                    <a:lnB>
                      <a:noFill/>
                    </a:lnB>
                    <a:solidFill>
                      <a:srgbClr val="00FFFF"/>
                    </a:solidFill>
                  </a:tcPr>
                </a:tc>
                <a:tc>
                  <a:txBody>
                    <a:bodyPr/>
                    <a:lstStyle/>
                    <a:p>
                      <a:pPr algn="r"/>
                      <a:r>
                        <a:rPr lang="en-US" sz="1000" b="1"/>
                        <a:t>4</a:t>
                      </a:r>
                    </a:p>
                  </a:txBody>
                  <a:tcPr marL="13776" marR="13776" marT="6888" marB="6888" anchor="ctr">
                    <a:lnL>
                      <a:noFill/>
                    </a:lnL>
                    <a:lnR>
                      <a:noFill/>
                    </a:lnR>
                    <a:lnT>
                      <a:noFill/>
                    </a:lnT>
                    <a:lnB>
                      <a:noFill/>
                    </a:lnB>
                    <a:solidFill>
                      <a:srgbClr val="00FFFF"/>
                    </a:solidFill>
                  </a:tcPr>
                </a:tc>
                <a:tc>
                  <a:txBody>
                    <a:bodyPr/>
                    <a:lstStyle/>
                    <a:p>
                      <a:pPr algn="r"/>
                      <a:r>
                        <a:rPr lang="en-US" sz="1000" b="1"/>
                        <a:t>809</a:t>
                      </a:r>
                    </a:p>
                  </a:txBody>
                  <a:tcPr marL="13776" marR="13776" marT="6888" marB="6888" anchor="ctr">
                    <a:lnL>
                      <a:noFill/>
                    </a:lnL>
                    <a:lnR>
                      <a:noFill/>
                    </a:lnR>
                    <a:lnT>
                      <a:noFill/>
                    </a:lnT>
                    <a:lnB>
                      <a:noFill/>
                    </a:lnB>
                    <a:solidFill>
                      <a:srgbClr val="00FFFF"/>
                    </a:solidFill>
                  </a:tcPr>
                </a:tc>
                <a:tc>
                  <a:txBody>
                    <a:bodyPr/>
                    <a:lstStyle/>
                    <a:p>
                      <a:pPr algn="r"/>
                      <a:r>
                        <a:rPr lang="en-US" sz="1000" b="1"/>
                        <a:t>5</a:t>
                      </a:r>
                    </a:p>
                  </a:txBody>
                  <a:tcPr marL="13776" marR="13776" marT="6888" marB="6888" anchor="ctr">
                    <a:lnL>
                      <a:noFill/>
                    </a:lnL>
                    <a:lnR>
                      <a:noFill/>
                    </a:lnR>
                    <a:lnT>
                      <a:noFill/>
                    </a:lnT>
                    <a:lnB>
                      <a:noFill/>
                    </a:lnB>
                    <a:solidFill>
                      <a:srgbClr val="00FFFF"/>
                    </a:solidFill>
                  </a:tcPr>
                </a:tc>
                <a:tc>
                  <a:txBody>
                    <a:bodyPr/>
                    <a:lstStyle/>
                    <a:p>
                      <a:pPr algn="r"/>
                      <a:r>
                        <a:rPr lang="en-US" sz="1000" b="1"/>
                        <a:t>1,470</a:t>
                      </a:r>
                    </a:p>
                  </a:txBody>
                  <a:tcPr marL="13776" marR="13776" marT="6888" marB="6888" anchor="ctr">
                    <a:lnL>
                      <a:noFill/>
                    </a:lnL>
                    <a:lnR>
                      <a:noFill/>
                    </a:lnR>
                    <a:lnT>
                      <a:noFill/>
                    </a:lnT>
                    <a:lnB>
                      <a:noFill/>
                    </a:lnB>
                    <a:solidFill>
                      <a:srgbClr val="00FFFF"/>
                    </a:solidFill>
                  </a:tcPr>
                </a:tc>
              </a:tr>
              <a:tr h="212725">
                <a:tc>
                  <a:txBody>
                    <a:bodyPr/>
                    <a:lstStyle/>
                    <a:p>
                      <a:pPr algn="l"/>
                      <a:r>
                        <a:rPr lang="en-US" sz="1000" b="1"/>
                        <a:t>ST</a:t>
                      </a:r>
                    </a:p>
                  </a:txBody>
                  <a:tcPr marL="13776" marR="13776" marT="6888" marB="6888" anchor="ctr">
                    <a:lnL>
                      <a:noFill/>
                    </a:lnL>
                    <a:lnR>
                      <a:noFill/>
                    </a:lnR>
                    <a:lnT>
                      <a:noFill/>
                    </a:lnT>
                    <a:lnB>
                      <a:noFill/>
                    </a:lnB>
                  </a:tcPr>
                </a:tc>
                <a:tc>
                  <a:txBody>
                    <a:bodyPr/>
                    <a:lstStyle/>
                    <a:p>
                      <a:pPr algn="l"/>
                      <a:r>
                        <a:rPr lang="en-US" sz="1000" b="1"/>
                        <a:t>CO-PBS</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2</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3</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2</a:t>
                      </a:r>
                    </a:p>
                  </a:txBody>
                  <a:tcPr marL="13776" marR="13776" marT="6888" marB="6888" anchor="ctr">
                    <a:lnL>
                      <a:noFill/>
                    </a:lnL>
                    <a:lnR>
                      <a:noFill/>
                    </a:lnR>
                    <a:lnT>
                      <a:noFill/>
                    </a:lnT>
                    <a:lnB>
                      <a:noFill/>
                    </a:lnB>
                  </a:tcPr>
                </a:tc>
                <a:tc>
                  <a:txBody>
                    <a:bodyPr/>
                    <a:lstStyle/>
                    <a:p>
                      <a:pPr algn="r"/>
                      <a:r>
                        <a:rPr lang="en-US" sz="1000" b="1"/>
                        <a:t>3</a:t>
                      </a:r>
                    </a:p>
                  </a:txBody>
                  <a:tcPr marL="13776" marR="13776" marT="6888" marB="6888" anchor="ctr">
                    <a:lnL>
                      <a:noFill/>
                    </a:lnL>
                    <a:lnR>
                      <a:noFill/>
                    </a:lnR>
                    <a:lnT>
                      <a:noFill/>
                    </a:lnT>
                    <a:lnB>
                      <a:noFill/>
                    </a:lnB>
                  </a:tcPr>
                </a:tc>
              </a:tr>
              <a:tr h="212725">
                <a:tc>
                  <a:txBody>
                    <a:bodyPr/>
                    <a:lstStyle/>
                    <a:p>
                      <a:pPr algn="l"/>
                      <a:r>
                        <a:rPr lang="en-US" sz="1000" b="1"/>
                        <a:t>ST</a:t>
                      </a:r>
                    </a:p>
                  </a:txBody>
                  <a:tcPr marL="13776" marR="13776" marT="6888" marB="6888" anchor="ctr">
                    <a:lnL>
                      <a:noFill/>
                    </a:lnL>
                    <a:lnR>
                      <a:noFill/>
                    </a:lnR>
                    <a:lnT>
                      <a:noFill/>
                    </a:lnT>
                    <a:lnB>
                      <a:noFill/>
                    </a:lnB>
                  </a:tcPr>
                </a:tc>
                <a:tc>
                  <a:txBody>
                    <a:bodyPr/>
                    <a:lstStyle/>
                    <a:p>
                      <a:pPr algn="l"/>
                      <a:r>
                        <a:rPr lang="en-US" sz="1000" b="1"/>
                        <a:t>KS-KSS</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1,600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1,600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r>
              <a:tr h="212725">
                <a:tc>
                  <a:txBody>
                    <a:bodyPr/>
                    <a:lstStyle/>
                    <a:p>
                      <a:pPr algn="l"/>
                      <a:r>
                        <a:rPr lang="en-US" sz="1000" b="1"/>
                        <a:t>ST</a:t>
                      </a:r>
                    </a:p>
                  </a:txBody>
                  <a:tcPr marL="13776" marR="13776" marT="6888" marB="6888" anchor="ctr">
                    <a:lnL>
                      <a:noFill/>
                    </a:lnL>
                    <a:lnR>
                      <a:noFill/>
                    </a:lnR>
                    <a:lnT>
                      <a:noFill/>
                    </a:lnT>
                    <a:lnB>
                      <a:noFill/>
                    </a:lnB>
                    <a:solidFill>
                      <a:srgbClr val="00FFFF"/>
                    </a:solidFill>
                  </a:tcPr>
                </a:tc>
                <a:tc>
                  <a:txBody>
                    <a:bodyPr/>
                    <a:lstStyle/>
                    <a:p>
                      <a:pPr algn="l"/>
                      <a:r>
                        <a:rPr lang="en-US" sz="1000" b="1"/>
                        <a:t>Total:</a:t>
                      </a:r>
                    </a:p>
                  </a:txBody>
                  <a:tcPr marL="13776" marR="13776" marT="6888" marB="6888" anchor="ctr">
                    <a:lnL>
                      <a:noFill/>
                    </a:lnL>
                    <a:lnR>
                      <a:noFill/>
                    </a:lnR>
                    <a:lnT>
                      <a:noFill/>
                    </a:lnT>
                    <a:lnB>
                      <a:noFill/>
                    </a:lnB>
                    <a:solidFill>
                      <a:srgbClr val="00FFFF"/>
                    </a:solidFill>
                  </a:tcPr>
                </a:tc>
                <a:tc>
                  <a:txBody>
                    <a:bodyPr/>
                    <a:lstStyle/>
                    <a:p>
                      <a:pPr algn="r"/>
                      <a:r>
                        <a:rPr lang="en-US" sz="1000" b="1"/>
                        <a:t>2</a:t>
                      </a:r>
                    </a:p>
                  </a:txBody>
                  <a:tcPr marL="13776" marR="13776" marT="6888" marB="6888" anchor="ctr">
                    <a:lnL>
                      <a:noFill/>
                    </a:lnL>
                    <a:lnR>
                      <a:noFill/>
                    </a:lnR>
                    <a:lnT>
                      <a:noFill/>
                    </a:lnT>
                    <a:lnB>
                      <a:noFill/>
                    </a:lnB>
                    <a:solidFill>
                      <a:srgbClr val="00FFFF"/>
                    </a:solidFill>
                  </a:tcPr>
                </a:tc>
                <a:tc>
                  <a:txBody>
                    <a:bodyPr/>
                    <a:lstStyle/>
                    <a:p>
                      <a:pPr algn="r"/>
                      <a:r>
                        <a:rPr lang="en-US" sz="1000" b="1"/>
                        <a:t>1,600</a:t>
                      </a:r>
                    </a:p>
                  </a:txBody>
                  <a:tcPr marL="13776" marR="13776" marT="6888" marB="6888" anchor="ctr">
                    <a:lnL>
                      <a:noFill/>
                    </a:lnL>
                    <a:lnR>
                      <a:noFill/>
                    </a:lnR>
                    <a:lnT>
                      <a:noFill/>
                    </a:lnT>
                    <a:lnB>
                      <a:noFill/>
                    </a:lnB>
                    <a:solidFill>
                      <a:srgbClr val="00FFFF"/>
                    </a:solidFill>
                  </a:tcPr>
                </a:tc>
                <a:tc>
                  <a:txBody>
                    <a:bodyPr/>
                    <a:lstStyle/>
                    <a:p>
                      <a:pPr algn="r"/>
                      <a:r>
                        <a:rPr lang="en-US" sz="1000" b="1"/>
                        <a:t>2</a:t>
                      </a:r>
                    </a:p>
                  </a:txBody>
                  <a:tcPr marL="13776" marR="13776" marT="6888" marB="6888" anchor="ctr">
                    <a:lnL>
                      <a:noFill/>
                    </a:lnL>
                    <a:lnR>
                      <a:noFill/>
                    </a:lnR>
                    <a:lnT>
                      <a:noFill/>
                    </a:lnT>
                    <a:lnB>
                      <a:noFill/>
                    </a:lnB>
                    <a:solidFill>
                      <a:srgbClr val="00FFFF"/>
                    </a:solidFill>
                  </a:tcPr>
                </a:tc>
                <a:tc>
                  <a:txBody>
                    <a:bodyPr/>
                    <a:lstStyle/>
                    <a:p>
                      <a:pPr algn="r"/>
                      <a:r>
                        <a:rPr lang="en-US" sz="1000" b="1"/>
                        <a:t>1</a:t>
                      </a:r>
                    </a:p>
                  </a:txBody>
                  <a:tcPr marL="13776" marR="13776" marT="6888" marB="6888" anchor="ctr">
                    <a:lnL>
                      <a:noFill/>
                    </a:lnL>
                    <a:lnR>
                      <a:noFill/>
                    </a:lnR>
                    <a:lnT>
                      <a:noFill/>
                    </a:lnT>
                    <a:lnB>
                      <a:noFill/>
                    </a:lnB>
                    <a:solidFill>
                      <a:srgbClr val="00FFFF"/>
                    </a:solidFill>
                  </a:tcPr>
                </a:tc>
                <a:tc>
                  <a:txBody>
                    <a:bodyPr/>
                    <a:lstStyle/>
                    <a:p>
                      <a:pPr algn="r"/>
                      <a:r>
                        <a:rPr lang="en-US" sz="1000" b="1"/>
                        <a:t>4</a:t>
                      </a:r>
                    </a:p>
                  </a:txBody>
                  <a:tcPr marL="13776" marR="13776" marT="6888" marB="6888" anchor="ctr">
                    <a:lnL>
                      <a:noFill/>
                    </a:lnL>
                    <a:lnR>
                      <a:noFill/>
                    </a:lnR>
                    <a:lnT>
                      <a:noFill/>
                    </a:lnT>
                    <a:lnB>
                      <a:noFill/>
                    </a:lnB>
                    <a:solidFill>
                      <a:srgbClr val="00FFFF"/>
                    </a:solidFill>
                  </a:tcPr>
                </a:tc>
                <a:tc>
                  <a:txBody>
                    <a:bodyPr/>
                    <a:lstStyle/>
                    <a:p>
                      <a:pPr algn="r"/>
                      <a:r>
                        <a:rPr lang="en-US" sz="1000" b="1"/>
                        <a:t>1,601</a:t>
                      </a:r>
                    </a:p>
                  </a:txBody>
                  <a:tcPr marL="13776" marR="13776" marT="6888" marB="6888" anchor="ctr">
                    <a:lnL>
                      <a:noFill/>
                    </a:lnL>
                    <a:lnR>
                      <a:noFill/>
                    </a:lnR>
                    <a:lnT>
                      <a:noFill/>
                    </a:lnT>
                    <a:lnB>
                      <a:noFill/>
                    </a:lnB>
                    <a:solidFill>
                      <a:srgbClr val="00FFFF"/>
                    </a:solidFill>
                  </a:tcPr>
                </a:tc>
                <a:tc>
                  <a:txBody>
                    <a:bodyPr/>
                    <a:lstStyle/>
                    <a:p>
                      <a:pPr algn="r"/>
                      <a:r>
                        <a:rPr lang="en-US" sz="1000" b="1"/>
                        <a:t>2</a:t>
                      </a:r>
                    </a:p>
                  </a:txBody>
                  <a:tcPr marL="13776" marR="13776" marT="6888" marB="6888" anchor="ctr">
                    <a:lnL>
                      <a:noFill/>
                    </a:lnL>
                    <a:lnR>
                      <a:noFill/>
                    </a:lnR>
                    <a:lnT>
                      <a:noFill/>
                    </a:lnT>
                    <a:lnB>
                      <a:noFill/>
                    </a:lnB>
                    <a:solidFill>
                      <a:srgbClr val="00FFFF"/>
                    </a:solidFill>
                  </a:tcPr>
                </a:tc>
                <a:tc>
                  <a:txBody>
                    <a:bodyPr/>
                    <a:lstStyle/>
                    <a:p>
                      <a:pPr algn="r"/>
                      <a:r>
                        <a:rPr lang="en-US" sz="1000" b="1"/>
                        <a:t>3</a:t>
                      </a:r>
                    </a:p>
                  </a:txBody>
                  <a:tcPr marL="13776" marR="13776" marT="6888" marB="6888" anchor="ctr">
                    <a:lnL>
                      <a:noFill/>
                    </a:lnL>
                    <a:lnR>
                      <a:noFill/>
                    </a:lnR>
                    <a:lnT>
                      <a:noFill/>
                    </a:lnT>
                    <a:lnB>
                      <a:noFill/>
                    </a:lnB>
                    <a:solidFill>
                      <a:srgbClr val="00FFFF"/>
                    </a:solidFill>
                  </a:tcPr>
                </a:tc>
              </a:tr>
              <a:tr h="212725">
                <a:tc>
                  <a:txBody>
                    <a:bodyPr/>
                    <a:lstStyle/>
                    <a:p>
                      <a:pPr algn="l"/>
                      <a:r>
                        <a:rPr lang="en-US" sz="1000" b="1"/>
                        <a:t>USFS</a:t>
                      </a:r>
                    </a:p>
                  </a:txBody>
                  <a:tcPr marL="13776" marR="13776" marT="6888" marB="6888" anchor="ctr">
                    <a:lnL>
                      <a:noFill/>
                    </a:lnL>
                    <a:lnR>
                      <a:noFill/>
                    </a:lnR>
                    <a:lnT>
                      <a:noFill/>
                    </a:lnT>
                    <a:lnB>
                      <a:noFill/>
                    </a:lnB>
                  </a:tcPr>
                </a:tc>
                <a:tc>
                  <a:txBody>
                    <a:bodyPr/>
                    <a:lstStyle/>
                    <a:p>
                      <a:pPr algn="l"/>
                      <a:r>
                        <a:rPr lang="en-US" sz="1000" b="1"/>
                        <a:t>CO-PSF</a:t>
                      </a:r>
                    </a:p>
                  </a:txBody>
                  <a:tcPr marL="13776" marR="13776" marT="6888" marB="6888" anchor="ctr">
                    <a:lnL>
                      <a:noFill/>
                    </a:lnL>
                    <a:lnR>
                      <a:noFill/>
                    </a:lnR>
                    <a:lnT>
                      <a:noFill/>
                    </a:lnT>
                    <a:lnB>
                      <a:noFill/>
                    </a:lnB>
                  </a:tcPr>
                </a:tc>
                <a:tc>
                  <a:txBody>
                    <a:bodyPr/>
                    <a:lstStyle/>
                    <a:p>
                      <a:pPr algn="r"/>
                      <a:r>
                        <a:rPr lang="en-US" sz="1000" b="1"/>
                        <a:t>61</a:t>
                      </a:r>
                    </a:p>
                  </a:txBody>
                  <a:tcPr marL="13776" marR="13776" marT="6888" marB="6888" anchor="ctr">
                    <a:lnL>
                      <a:noFill/>
                    </a:lnL>
                    <a:lnR>
                      <a:noFill/>
                    </a:lnR>
                    <a:lnT>
                      <a:noFill/>
                    </a:lnT>
                    <a:lnB>
                      <a:noFill/>
                    </a:lnB>
                  </a:tcPr>
                </a:tc>
                <a:tc>
                  <a:txBody>
                    <a:bodyPr/>
                    <a:lstStyle/>
                    <a:p>
                      <a:pPr algn="r"/>
                      <a:r>
                        <a:rPr lang="en-US" sz="1000" b="1"/>
                        <a:t>16,649</a:t>
                      </a:r>
                    </a:p>
                  </a:txBody>
                  <a:tcPr marL="13776" marR="13776" marT="6888" marB="6888" anchor="ctr">
                    <a:lnL>
                      <a:noFill/>
                    </a:lnL>
                    <a:lnR>
                      <a:noFill/>
                    </a:lnR>
                    <a:lnT>
                      <a:noFill/>
                    </a:lnT>
                    <a:lnB>
                      <a:noFill/>
                    </a:lnB>
                  </a:tcPr>
                </a:tc>
                <a:tc>
                  <a:txBody>
                    <a:bodyPr/>
                    <a:lstStyle/>
                    <a:p>
                      <a:pPr algn="r"/>
                      <a:r>
                        <a:rPr lang="en-US" sz="1000" b="1"/>
                        <a:t>43</a:t>
                      </a:r>
                    </a:p>
                  </a:txBody>
                  <a:tcPr marL="13776" marR="13776" marT="6888" marB="6888" anchor="ctr">
                    <a:lnL>
                      <a:noFill/>
                    </a:lnL>
                    <a:lnR>
                      <a:noFill/>
                    </a:lnR>
                    <a:lnT>
                      <a:noFill/>
                    </a:lnT>
                    <a:lnB>
                      <a:noFill/>
                    </a:lnB>
                  </a:tcPr>
                </a:tc>
                <a:tc>
                  <a:txBody>
                    <a:bodyPr/>
                    <a:lstStyle/>
                    <a:p>
                      <a:pPr algn="r"/>
                      <a:r>
                        <a:rPr lang="en-US" sz="1000" b="1"/>
                        <a:t>154</a:t>
                      </a:r>
                    </a:p>
                  </a:txBody>
                  <a:tcPr marL="13776" marR="13776" marT="6888" marB="6888" anchor="ctr">
                    <a:lnL>
                      <a:noFill/>
                    </a:lnL>
                    <a:lnR>
                      <a:noFill/>
                    </a:lnR>
                    <a:lnT>
                      <a:noFill/>
                    </a:lnT>
                    <a:lnB>
                      <a:noFill/>
                    </a:lnB>
                  </a:tcPr>
                </a:tc>
                <a:tc>
                  <a:txBody>
                    <a:bodyPr/>
                    <a:lstStyle/>
                    <a:p>
                      <a:pPr algn="r"/>
                      <a:r>
                        <a:rPr lang="en-US" sz="1000" b="1"/>
                        <a:t>104</a:t>
                      </a:r>
                    </a:p>
                  </a:txBody>
                  <a:tcPr marL="13776" marR="13776" marT="6888" marB="6888" anchor="ctr">
                    <a:lnL>
                      <a:noFill/>
                    </a:lnL>
                    <a:lnR>
                      <a:noFill/>
                    </a:lnR>
                    <a:lnT>
                      <a:noFill/>
                    </a:lnT>
                    <a:lnB>
                      <a:noFill/>
                    </a:lnB>
                  </a:tcPr>
                </a:tc>
                <a:tc>
                  <a:txBody>
                    <a:bodyPr/>
                    <a:lstStyle/>
                    <a:p>
                      <a:pPr algn="r"/>
                      <a:r>
                        <a:rPr lang="en-US" sz="1000" b="1"/>
                        <a:t>16,803</a:t>
                      </a:r>
                    </a:p>
                  </a:txBody>
                  <a:tcPr marL="13776" marR="13776" marT="6888" marB="6888" anchor="ctr">
                    <a:lnL>
                      <a:noFill/>
                    </a:lnL>
                    <a:lnR>
                      <a:noFill/>
                    </a:lnR>
                    <a:lnT>
                      <a:noFill/>
                    </a:lnT>
                    <a:lnB>
                      <a:noFill/>
                    </a:lnB>
                  </a:tcPr>
                </a:tc>
                <a:tc>
                  <a:txBody>
                    <a:bodyPr/>
                    <a:lstStyle/>
                    <a:p>
                      <a:pPr algn="r"/>
                      <a:r>
                        <a:rPr lang="en-US" sz="1000" b="1"/>
                        <a:t>10</a:t>
                      </a:r>
                    </a:p>
                  </a:txBody>
                  <a:tcPr marL="13776" marR="13776" marT="6888" marB="6888" anchor="ctr">
                    <a:lnL>
                      <a:noFill/>
                    </a:lnL>
                    <a:lnR>
                      <a:noFill/>
                    </a:lnR>
                    <a:lnT>
                      <a:noFill/>
                    </a:lnT>
                    <a:lnB>
                      <a:noFill/>
                    </a:lnB>
                  </a:tcPr>
                </a:tc>
                <a:tc>
                  <a:txBody>
                    <a:bodyPr/>
                    <a:lstStyle/>
                    <a:p>
                      <a:pPr algn="r"/>
                      <a:r>
                        <a:rPr lang="en-US" sz="1000" b="1"/>
                        <a:t>447</a:t>
                      </a:r>
                    </a:p>
                  </a:txBody>
                  <a:tcPr marL="13776" marR="13776" marT="6888" marB="6888" anchor="ctr">
                    <a:lnL>
                      <a:noFill/>
                    </a:lnL>
                    <a:lnR>
                      <a:noFill/>
                    </a:lnR>
                    <a:lnT>
                      <a:noFill/>
                    </a:lnT>
                    <a:lnB>
                      <a:noFill/>
                    </a:lnB>
                  </a:tcPr>
                </a:tc>
              </a:tr>
              <a:tr h="212725">
                <a:tc>
                  <a:txBody>
                    <a:bodyPr/>
                    <a:lstStyle/>
                    <a:p>
                      <a:pPr algn="l"/>
                      <a:r>
                        <a:rPr lang="en-US" sz="1000" b="1"/>
                        <a:t>USFS</a:t>
                      </a:r>
                    </a:p>
                  </a:txBody>
                  <a:tcPr marL="13776" marR="13776" marT="6888" marB="6888" anchor="ctr">
                    <a:lnL>
                      <a:noFill/>
                    </a:lnL>
                    <a:lnR>
                      <a:noFill/>
                    </a:lnR>
                    <a:lnT>
                      <a:noFill/>
                    </a:lnT>
                    <a:lnB>
                      <a:noFill/>
                    </a:lnB>
                  </a:tcPr>
                </a:tc>
                <a:tc>
                  <a:txBody>
                    <a:bodyPr/>
                    <a:lstStyle/>
                    <a:p>
                      <a:pPr algn="l"/>
                      <a:r>
                        <a:rPr lang="en-US" sz="1000" b="1"/>
                        <a:t>CO-RGF</a:t>
                      </a:r>
                    </a:p>
                  </a:txBody>
                  <a:tcPr marL="13776" marR="13776" marT="6888" marB="6888" anchor="ctr">
                    <a:lnL>
                      <a:noFill/>
                    </a:lnL>
                    <a:lnR>
                      <a:noFill/>
                    </a:lnR>
                    <a:lnT>
                      <a:noFill/>
                    </a:lnT>
                    <a:lnB>
                      <a:noFill/>
                    </a:lnB>
                  </a:tcPr>
                </a:tc>
                <a:tc>
                  <a:txBody>
                    <a:bodyPr/>
                    <a:lstStyle/>
                    <a:p>
                      <a:pPr algn="r"/>
                      <a:r>
                        <a:rPr lang="en-US" sz="1000" b="1"/>
                        <a:t>5</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10</a:t>
                      </a:r>
                    </a:p>
                  </a:txBody>
                  <a:tcPr marL="13776" marR="13776" marT="6888" marB="6888" anchor="ctr">
                    <a:lnL>
                      <a:noFill/>
                    </a:lnL>
                    <a:lnR>
                      <a:noFill/>
                    </a:lnR>
                    <a:lnT>
                      <a:noFill/>
                    </a:lnT>
                    <a:lnB>
                      <a:noFill/>
                    </a:lnB>
                  </a:tcPr>
                </a:tc>
                <a:tc>
                  <a:txBody>
                    <a:bodyPr/>
                    <a:lstStyle/>
                    <a:p>
                      <a:pPr algn="r"/>
                      <a:r>
                        <a:rPr lang="en-US" sz="1000" b="1"/>
                        <a:t>2</a:t>
                      </a:r>
                    </a:p>
                  </a:txBody>
                  <a:tcPr marL="13776" marR="13776" marT="6888" marB="6888" anchor="ctr">
                    <a:lnL>
                      <a:noFill/>
                    </a:lnL>
                    <a:lnR>
                      <a:noFill/>
                    </a:lnR>
                    <a:lnT>
                      <a:noFill/>
                    </a:lnT>
                    <a:lnB>
                      <a:noFill/>
                    </a:lnB>
                  </a:tcPr>
                </a:tc>
                <a:tc>
                  <a:txBody>
                    <a:bodyPr/>
                    <a:lstStyle/>
                    <a:p>
                      <a:pPr algn="r"/>
                      <a:r>
                        <a:rPr lang="en-US" sz="1000" b="1"/>
                        <a:t>15</a:t>
                      </a:r>
                    </a:p>
                  </a:txBody>
                  <a:tcPr marL="13776" marR="13776" marT="6888" marB="6888" anchor="ctr">
                    <a:lnL>
                      <a:noFill/>
                    </a:lnL>
                    <a:lnR>
                      <a:noFill/>
                    </a:lnR>
                    <a:lnT>
                      <a:noFill/>
                    </a:lnT>
                    <a:lnB>
                      <a:noFill/>
                    </a:lnB>
                  </a:tcPr>
                </a:tc>
                <a:tc>
                  <a:txBody>
                    <a:bodyPr/>
                    <a:lstStyle/>
                    <a:p>
                      <a:pPr algn="r"/>
                      <a:r>
                        <a:rPr lang="en-US" sz="1000" b="1"/>
                        <a:t>3</a:t>
                      </a:r>
                    </a:p>
                  </a:txBody>
                  <a:tcPr marL="13776" marR="13776" marT="6888" marB="6888" anchor="ctr">
                    <a:lnL>
                      <a:noFill/>
                    </a:lnL>
                    <a:lnR>
                      <a:noFill/>
                    </a:lnR>
                    <a:lnT>
                      <a:noFill/>
                    </a:lnT>
                    <a:lnB>
                      <a:noFill/>
                    </a:lnB>
                  </a:tcPr>
                </a:tc>
                <a:tc>
                  <a:txBody>
                    <a:bodyPr/>
                    <a:lstStyle/>
                    <a:p>
                      <a:pPr algn="r"/>
                      <a:r>
                        <a:rPr lang="en-US" sz="1000" b="1"/>
                        <a:t>5</a:t>
                      </a:r>
                    </a:p>
                  </a:txBody>
                  <a:tcPr marL="13776" marR="13776" marT="6888" marB="6888" anchor="ctr">
                    <a:lnL>
                      <a:noFill/>
                    </a:lnL>
                    <a:lnR>
                      <a:noFill/>
                    </a:lnR>
                    <a:lnT>
                      <a:noFill/>
                    </a:lnT>
                    <a:lnB>
                      <a:noFill/>
                    </a:lnB>
                  </a:tcPr>
                </a:tc>
                <a:tc>
                  <a:txBody>
                    <a:bodyPr/>
                    <a:lstStyle/>
                    <a:p>
                      <a:pPr algn="r"/>
                      <a:r>
                        <a:rPr lang="en-US" sz="1000" b="1"/>
                        <a:t>130</a:t>
                      </a:r>
                    </a:p>
                  </a:txBody>
                  <a:tcPr marL="13776" marR="13776" marT="6888" marB="6888" anchor="ctr">
                    <a:lnL>
                      <a:noFill/>
                    </a:lnL>
                    <a:lnR>
                      <a:noFill/>
                    </a:lnR>
                    <a:lnT>
                      <a:noFill/>
                    </a:lnT>
                    <a:lnB>
                      <a:noFill/>
                    </a:lnB>
                  </a:tcPr>
                </a:tc>
              </a:tr>
              <a:tr h="212725">
                <a:tc>
                  <a:txBody>
                    <a:bodyPr/>
                    <a:lstStyle/>
                    <a:p>
                      <a:pPr algn="l"/>
                      <a:r>
                        <a:rPr lang="en-US" sz="1000" b="1"/>
                        <a:t>USFS</a:t>
                      </a:r>
                    </a:p>
                  </a:txBody>
                  <a:tcPr marL="13776" marR="13776" marT="6888" marB="6888" anchor="ctr">
                    <a:lnL>
                      <a:noFill/>
                    </a:lnL>
                    <a:lnR>
                      <a:noFill/>
                    </a:lnR>
                    <a:lnT>
                      <a:noFill/>
                    </a:lnT>
                    <a:lnB>
                      <a:noFill/>
                    </a:lnB>
                  </a:tcPr>
                </a:tc>
                <a:tc>
                  <a:txBody>
                    <a:bodyPr/>
                    <a:lstStyle/>
                    <a:p>
                      <a:pPr algn="l"/>
                      <a:r>
                        <a:rPr lang="en-US" sz="1000" b="1"/>
                        <a:t>KS-PSF</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1</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c>
                  <a:txBody>
                    <a:bodyPr/>
                    <a:lstStyle/>
                    <a:p>
                      <a:pPr algn="r"/>
                      <a:r>
                        <a:rPr lang="en-US" sz="1000" b="1"/>
                        <a:t>0</a:t>
                      </a:r>
                    </a:p>
                  </a:txBody>
                  <a:tcPr marL="13776" marR="13776" marT="6888" marB="6888" anchor="ctr">
                    <a:lnL>
                      <a:noFill/>
                    </a:lnL>
                    <a:lnR>
                      <a:noFill/>
                    </a:lnR>
                    <a:lnT>
                      <a:noFill/>
                    </a:lnT>
                    <a:lnB>
                      <a:noFill/>
                    </a:lnB>
                  </a:tcPr>
                </a:tc>
              </a:tr>
              <a:tr h="212725">
                <a:tc>
                  <a:txBody>
                    <a:bodyPr/>
                    <a:lstStyle/>
                    <a:p>
                      <a:pPr algn="l"/>
                      <a:r>
                        <a:rPr lang="en-US" sz="1000" b="1"/>
                        <a:t>USFS</a:t>
                      </a:r>
                    </a:p>
                  </a:txBody>
                  <a:tcPr marL="13776" marR="13776" marT="6888" marB="6888" anchor="ctr">
                    <a:lnL>
                      <a:noFill/>
                    </a:lnL>
                    <a:lnR>
                      <a:noFill/>
                    </a:lnR>
                    <a:lnT>
                      <a:noFill/>
                    </a:lnT>
                    <a:lnB>
                      <a:noFill/>
                    </a:lnB>
                    <a:solidFill>
                      <a:srgbClr val="00FFFF"/>
                    </a:solidFill>
                  </a:tcPr>
                </a:tc>
                <a:tc>
                  <a:txBody>
                    <a:bodyPr/>
                    <a:lstStyle/>
                    <a:p>
                      <a:pPr algn="l"/>
                      <a:r>
                        <a:rPr lang="en-US" sz="1000" b="1"/>
                        <a:t>Total:</a:t>
                      </a:r>
                    </a:p>
                  </a:txBody>
                  <a:tcPr marL="13776" marR="13776" marT="6888" marB="6888" anchor="ctr">
                    <a:lnL>
                      <a:noFill/>
                    </a:lnL>
                    <a:lnR>
                      <a:noFill/>
                    </a:lnR>
                    <a:lnT>
                      <a:noFill/>
                    </a:lnT>
                    <a:lnB>
                      <a:noFill/>
                    </a:lnB>
                    <a:solidFill>
                      <a:srgbClr val="00FFFF"/>
                    </a:solidFill>
                  </a:tcPr>
                </a:tc>
                <a:tc>
                  <a:txBody>
                    <a:bodyPr/>
                    <a:lstStyle/>
                    <a:p>
                      <a:pPr algn="r"/>
                      <a:r>
                        <a:rPr lang="en-US" sz="1000" b="1"/>
                        <a:t>66</a:t>
                      </a:r>
                    </a:p>
                  </a:txBody>
                  <a:tcPr marL="13776" marR="13776" marT="6888" marB="6888" anchor="ctr">
                    <a:lnL>
                      <a:noFill/>
                    </a:lnL>
                    <a:lnR>
                      <a:noFill/>
                    </a:lnR>
                    <a:lnT>
                      <a:noFill/>
                    </a:lnT>
                    <a:lnB>
                      <a:noFill/>
                    </a:lnB>
                    <a:solidFill>
                      <a:srgbClr val="00FFFF"/>
                    </a:solidFill>
                  </a:tcPr>
                </a:tc>
                <a:tc>
                  <a:txBody>
                    <a:bodyPr/>
                    <a:lstStyle/>
                    <a:p>
                      <a:pPr algn="r"/>
                      <a:r>
                        <a:rPr lang="en-US" sz="1000" b="1"/>
                        <a:t>16,650</a:t>
                      </a:r>
                    </a:p>
                  </a:txBody>
                  <a:tcPr marL="13776" marR="13776" marT="6888" marB="6888" anchor="ctr">
                    <a:lnL>
                      <a:noFill/>
                    </a:lnL>
                    <a:lnR>
                      <a:noFill/>
                    </a:lnR>
                    <a:lnT>
                      <a:noFill/>
                    </a:lnT>
                    <a:lnB>
                      <a:noFill/>
                    </a:lnB>
                    <a:solidFill>
                      <a:srgbClr val="00FFFF"/>
                    </a:solidFill>
                  </a:tcPr>
                </a:tc>
                <a:tc>
                  <a:txBody>
                    <a:bodyPr/>
                    <a:lstStyle/>
                    <a:p>
                      <a:pPr algn="r"/>
                      <a:r>
                        <a:rPr lang="en-US" sz="1000" b="1"/>
                        <a:t>54</a:t>
                      </a:r>
                    </a:p>
                  </a:txBody>
                  <a:tcPr marL="13776" marR="13776" marT="6888" marB="6888" anchor="ctr">
                    <a:lnL>
                      <a:noFill/>
                    </a:lnL>
                    <a:lnR>
                      <a:noFill/>
                    </a:lnR>
                    <a:lnT>
                      <a:noFill/>
                    </a:lnT>
                    <a:lnB>
                      <a:noFill/>
                    </a:lnB>
                    <a:solidFill>
                      <a:srgbClr val="00FFFF"/>
                    </a:solidFill>
                  </a:tcPr>
                </a:tc>
                <a:tc>
                  <a:txBody>
                    <a:bodyPr/>
                    <a:lstStyle/>
                    <a:p>
                      <a:pPr algn="r"/>
                      <a:r>
                        <a:rPr lang="en-US" sz="1000" b="1"/>
                        <a:t>156</a:t>
                      </a:r>
                    </a:p>
                  </a:txBody>
                  <a:tcPr marL="13776" marR="13776" marT="6888" marB="6888" anchor="ctr">
                    <a:lnL>
                      <a:noFill/>
                    </a:lnL>
                    <a:lnR>
                      <a:noFill/>
                    </a:lnR>
                    <a:lnT>
                      <a:noFill/>
                    </a:lnT>
                    <a:lnB>
                      <a:noFill/>
                    </a:lnB>
                    <a:solidFill>
                      <a:srgbClr val="00FFFF"/>
                    </a:solidFill>
                  </a:tcPr>
                </a:tc>
                <a:tc>
                  <a:txBody>
                    <a:bodyPr/>
                    <a:lstStyle/>
                    <a:p>
                      <a:pPr algn="r"/>
                      <a:r>
                        <a:rPr lang="en-US" sz="1000" b="1"/>
                        <a:t>120</a:t>
                      </a:r>
                    </a:p>
                  </a:txBody>
                  <a:tcPr marL="13776" marR="13776" marT="6888" marB="6888" anchor="ctr">
                    <a:lnL>
                      <a:noFill/>
                    </a:lnL>
                    <a:lnR>
                      <a:noFill/>
                    </a:lnR>
                    <a:lnT>
                      <a:noFill/>
                    </a:lnT>
                    <a:lnB>
                      <a:noFill/>
                    </a:lnB>
                    <a:solidFill>
                      <a:srgbClr val="00FFFF"/>
                    </a:solidFill>
                  </a:tcPr>
                </a:tc>
                <a:tc>
                  <a:txBody>
                    <a:bodyPr/>
                    <a:lstStyle/>
                    <a:p>
                      <a:pPr algn="r"/>
                      <a:r>
                        <a:rPr lang="en-US" sz="1000" b="1"/>
                        <a:t>16,806</a:t>
                      </a:r>
                    </a:p>
                  </a:txBody>
                  <a:tcPr marL="13776" marR="13776" marT="6888" marB="6888" anchor="ctr">
                    <a:lnL>
                      <a:noFill/>
                    </a:lnL>
                    <a:lnR>
                      <a:noFill/>
                    </a:lnR>
                    <a:lnT>
                      <a:noFill/>
                    </a:lnT>
                    <a:lnB>
                      <a:noFill/>
                    </a:lnB>
                    <a:solidFill>
                      <a:srgbClr val="00FFFF"/>
                    </a:solidFill>
                  </a:tcPr>
                </a:tc>
                <a:tc>
                  <a:txBody>
                    <a:bodyPr/>
                    <a:lstStyle/>
                    <a:p>
                      <a:pPr algn="r"/>
                      <a:r>
                        <a:rPr lang="en-US" sz="1000" b="1"/>
                        <a:t>15</a:t>
                      </a:r>
                    </a:p>
                  </a:txBody>
                  <a:tcPr marL="13776" marR="13776" marT="6888" marB="6888" anchor="ctr">
                    <a:lnL>
                      <a:noFill/>
                    </a:lnL>
                    <a:lnR>
                      <a:noFill/>
                    </a:lnR>
                    <a:lnT>
                      <a:noFill/>
                    </a:lnT>
                    <a:lnB>
                      <a:noFill/>
                    </a:lnB>
                    <a:solidFill>
                      <a:srgbClr val="00FFFF"/>
                    </a:solidFill>
                  </a:tcPr>
                </a:tc>
                <a:tc>
                  <a:txBody>
                    <a:bodyPr/>
                    <a:lstStyle/>
                    <a:p>
                      <a:pPr algn="r"/>
                      <a:r>
                        <a:rPr lang="en-US" sz="1000" b="1"/>
                        <a:t>577</a:t>
                      </a:r>
                    </a:p>
                  </a:txBody>
                  <a:tcPr marL="13776" marR="13776" marT="6888" marB="6888" anchor="ctr">
                    <a:lnL>
                      <a:noFill/>
                    </a:lnL>
                    <a:lnR>
                      <a:noFill/>
                    </a:lnR>
                    <a:lnT>
                      <a:noFill/>
                    </a:lnT>
                    <a:lnB>
                      <a:noFill/>
                    </a:lnB>
                    <a:solidFill>
                      <a:srgbClr val="00FFFF"/>
                    </a:solidFill>
                  </a:tcPr>
                </a:tc>
              </a:tr>
              <a:tr h="212725">
                <a:tc gridSpan="2">
                  <a:txBody>
                    <a:bodyPr/>
                    <a:lstStyle/>
                    <a:p>
                      <a:r>
                        <a:rPr lang="en-US" sz="1000" b="1"/>
                        <a:t>Grand Total:</a:t>
                      </a:r>
                    </a:p>
                  </a:txBody>
                  <a:tcPr marL="13776" marR="13776" marT="6888" marB="6888" anchor="ctr">
                    <a:lnL>
                      <a:noFill/>
                    </a:lnL>
                    <a:lnR>
                      <a:noFill/>
                    </a:lnR>
                    <a:lnT>
                      <a:noFill/>
                    </a:lnT>
                    <a:lnB>
                      <a:noFill/>
                    </a:lnB>
                    <a:solidFill>
                      <a:srgbClr val="00FFFF"/>
                    </a:solidFill>
                  </a:tcPr>
                </a:tc>
                <a:tc hMerge="1">
                  <a:txBody>
                    <a:bodyPr/>
                    <a:lstStyle/>
                    <a:p>
                      <a:endParaRPr lang="en-US"/>
                    </a:p>
                  </a:txBody>
                  <a:tcPr/>
                </a:tc>
                <a:tc>
                  <a:txBody>
                    <a:bodyPr/>
                    <a:lstStyle/>
                    <a:p>
                      <a:pPr algn="r"/>
                      <a:r>
                        <a:rPr lang="en-US" sz="1000" b="1"/>
                        <a:t>209</a:t>
                      </a:r>
                    </a:p>
                  </a:txBody>
                  <a:tcPr marL="13776" marR="13776" marT="6888" marB="6888" anchor="ctr">
                    <a:lnL>
                      <a:noFill/>
                    </a:lnL>
                    <a:lnR>
                      <a:noFill/>
                    </a:lnR>
                    <a:lnT>
                      <a:noFill/>
                    </a:lnT>
                    <a:lnB>
                      <a:noFill/>
                    </a:lnB>
                    <a:solidFill>
                      <a:srgbClr val="00FFFF"/>
                    </a:solidFill>
                  </a:tcPr>
                </a:tc>
                <a:tc>
                  <a:txBody>
                    <a:bodyPr/>
                    <a:lstStyle/>
                    <a:p>
                      <a:pPr algn="r"/>
                      <a:r>
                        <a:rPr lang="en-US" sz="1000" b="1"/>
                        <a:t>76,840</a:t>
                      </a:r>
                    </a:p>
                  </a:txBody>
                  <a:tcPr marL="13776" marR="13776" marT="6888" marB="6888" anchor="ctr">
                    <a:lnL>
                      <a:noFill/>
                    </a:lnL>
                    <a:lnR>
                      <a:noFill/>
                    </a:lnR>
                    <a:lnT>
                      <a:noFill/>
                    </a:lnT>
                    <a:lnB>
                      <a:noFill/>
                    </a:lnB>
                    <a:solidFill>
                      <a:srgbClr val="00FFFF"/>
                    </a:solidFill>
                  </a:tcPr>
                </a:tc>
                <a:tc>
                  <a:txBody>
                    <a:bodyPr/>
                    <a:lstStyle/>
                    <a:p>
                      <a:pPr algn="r"/>
                      <a:r>
                        <a:rPr lang="en-US" sz="1000" b="1"/>
                        <a:t>110</a:t>
                      </a:r>
                    </a:p>
                  </a:txBody>
                  <a:tcPr marL="13776" marR="13776" marT="6888" marB="6888" anchor="ctr">
                    <a:lnL>
                      <a:noFill/>
                    </a:lnL>
                    <a:lnR>
                      <a:noFill/>
                    </a:lnR>
                    <a:lnT>
                      <a:noFill/>
                    </a:lnT>
                    <a:lnB>
                      <a:noFill/>
                    </a:lnB>
                    <a:solidFill>
                      <a:srgbClr val="00FFFF"/>
                    </a:solidFill>
                  </a:tcPr>
                </a:tc>
                <a:tc>
                  <a:txBody>
                    <a:bodyPr/>
                    <a:lstStyle/>
                    <a:p>
                      <a:pPr algn="r"/>
                      <a:r>
                        <a:rPr lang="en-US" sz="1000" b="1"/>
                        <a:t>4,583</a:t>
                      </a:r>
                    </a:p>
                  </a:txBody>
                  <a:tcPr marL="13776" marR="13776" marT="6888" marB="6888" anchor="ctr">
                    <a:lnL>
                      <a:noFill/>
                    </a:lnL>
                    <a:lnR>
                      <a:noFill/>
                    </a:lnR>
                    <a:lnT>
                      <a:noFill/>
                    </a:lnT>
                    <a:lnB>
                      <a:noFill/>
                    </a:lnB>
                    <a:solidFill>
                      <a:srgbClr val="00FFFF"/>
                    </a:solidFill>
                  </a:tcPr>
                </a:tc>
                <a:tc>
                  <a:txBody>
                    <a:bodyPr/>
                    <a:lstStyle/>
                    <a:p>
                      <a:pPr algn="r"/>
                      <a:r>
                        <a:rPr lang="en-US" sz="1000" b="1"/>
                        <a:t>319</a:t>
                      </a:r>
                    </a:p>
                  </a:txBody>
                  <a:tcPr marL="13776" marR="13776" marT="6888" marB="6888" anchor="ctr">
                    <a:lnL>
                      <a:noFill/>
                    </a:lnL>
                    <a:lnR>
                      <a:noFill/>
                    </a:lnR>
                    <a:lnT>
                      <a:noFill/>
                    </a:lnT>
                    <a:lnB>
                      <a:noFill/>
                    </a:lnB>
                    <a:solidFill>
                      <a:srgbClr val="00FFFF"/>
                    </a:solidFill>
                  </a:tcPr>
                </a:tc>
                <a:tc>
                  <a:txBody>
                    <a:bodyPr/>
                    <a:lstStyle/>
                    <a:p>
                      <a:pPr algn="r"/>
                      <a:r>
                        <a:rPr lang="en-US" sz="1000" b="1"/>
                        <a:t>81,423</a:t>
                      </a:r>
                    </a:p>
                  </a:txBody>
                  <a:tcPr marL="13776" marR="13776" marT="6888" marB="6888" anchor="ctr">
                    <a:lnL>
                      <a:noFill/>
                    </a:lnL>
                    <a:lnR>
                      <a:noFill/>
                    </a:lnR>
                    <a:lnT>
                      <a:noFill/>
                    </a:lnT>
                    <a:lnB>
                      <a:noFill/>
                    </a:lnB>
                    <a:solidFill>
                      <a:srgbClr val="00FFFF"/>
                    </a:solidFill>
                  </a:tcPr>
                </a:tc>
                <a:tc>
                  <a:txBody>
                    <a:bodyPr/>
                    <a:lstStyle/>
                    <a:p>
                      <a:pPr algn="r"/>
                      <a:r>
                        <a:rPr lang="en-US" sz="1000" b="1"/>
                        <a:t>76</a:t>
                      </a:r>
                    </a:p>
                  </a:txBody>
                  <a:tcPr marL="13776" marR="13776" marT="6888" marB="6888" anchor="ctr">
                    <a:lnL>
                      <a:noFill/>
                    </a:lnL>
                    <a:lnR>
                      <a:noFill/>
                    </a:lnR>
                    <a:lnT>
                      <a:noFill/>
                    </a:lnT>
                    <a:lnB>
                      <a:noFill/>
                    </a:lnB>
                    <a:solidFill>
                      <a:srgbClr val="00FFFF"/>
                    </a:solidFill>
                  </a:tcPr>
                </a:tc>
                <a:tc>
                  <a:txBody>
                    <a:bodyPr/>
                    <a:lstStyle/>
                    <a:p>
                      <a:pPr algn="r"/>
                      <a:r>
                        <a:rPr lang="en-US" sz="1000" b="1" dirty="0"/>
                        <a:t>11,750</a:t>
                      </a:r>
                    </a:p>
                  </a:txBody>
                  <a:tcPr marL="13776" marR="13776" marT="6888" marB="6888" anchor="ctr">
                    <a:lnL>
                      <a:noFill/>
                    </a:lnL>
                    <a:lnR>
                      <a:noFill/>
                    </a:lnR>
                    <a:lnT>
                      <a:noFill/>
                    </a:lnT>
                    <a:lnB>
                      <a:noFill/>
                    </a:lnB>
                    <a:solidFill>
                      <a:srgbClr val="00FFFF"/>
                    </a:solidFill>
                  </a:tcPr>
                </a:tc>
              </a:tr>
            </a:tbl>
          </a:graphicData>
        </a:graphic>
      </p:graphicFrame>
      <p:sp>
        <p:nvSpPr>
          <p:cNvPr id="6" name="Rectangle 1"/>
          <p:cNvSpPr>
            <a:spLocks noChangeArrowheads="1"/>
          </p:cNvSpPr>
          <p:nvPr/>
        </p:nvSpPr>
        <p:spPr bwMode="auto">
          <a:xfrm>
            <a:off x="3978275" y="3317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
            </a:r>
            <a:br>
              <a:rPr kumimoji="0" lang="en-US" sz="1800" b="0" i="0" u="none" strike="noStrike" cap="none" normalizeH="0" baseline="0" smtClean="0">
                <a:ln>
                  <a:noFill/>
                </a:ln>
                <a:solidFill>
                  <a:schemeClr val="tx1"/>
                </a:solidFill>
                <a:effectLst/>
                <a:latin typeface="Arial" charset="0"/>
              </a:rPr>
            </a:br>
            <a:endParaRPr kumimoji="0" lang="en-US" sz="18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024383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86400"/>
            <a:ext cx="8183880" cy="550750"/>
          </a:xfrm>
        </p:spPr>
        <p:txBody>
          <a:bodyPr>
            <a:normAutofit fontScale="90000"/>
          </a:bodyPr>
          <a:lstStyle/>
          <a:p>
            <a:pPr algn="ctr"/>
            <a:r>
              <a:rPr lang="en-US" dirty="0" smtClean="0">
                <a:solidFill>
                  <a:schemeClr val="accent2">
                    <a:lumMod val="75000"/>
                  </a:schemeClr>
                </a:solidFill>
              </a:rPr>
              <a:t>Colorado Incidents by County-259</a:t>
            </a:r>
            <a:endParaRPr lang="en-US" dirty="0">
              <a:solidFill>
                <a:schemeClr val="accent2">
                  <a:lumMod val="7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2210702960"/>
              </p:ext>
            </p:extLst>
          </p:nvPr>
        </p:nvGraphicFramePr>
        <p:xfrm>
          <a:off x="457200" y="457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31954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6950"/>
          </a:xfrm>
        </p:spPr>
        <p:txBody>
          <a:bodyPr>
            <a:normAutofit fontScale="90000"/>
          </a:bodyPr>
          <a:lstStyle/>
          <a:p>
            <a:pPr algn="ctr"/>
            <a:r>
              <a:rPr lang="en-US" dirty="0" smtClean="0">
                <a:solidFill>
                  <a:schemeClr val="accent2">
                    <a:lumMod val="75000"/>
                  </a:schemeClr>
                </a:solidFill>
              </a:rPr>
              <a:t>Kansas Incidents by County-40</a:t>
            </a:r>
            <a:endParaRPr lang="en-US" dirty="0">
              <a:solidFill>
                <a:schemeClr val="accent2">
                  <a:lumMod val="75000"/>
                </a:schemeClr>
              </a:solidFill>
            </a:endParaRPr>
          </a:p>
        </p:txBody>
      </p:sp>
      <p:graphicFrame>
        <p:nvGraphicFramePr>
          <p:cNvPr id="3" name="Chart 2"/>
          <p:cNvGraphicFramePr>
            <a:graphicFrameLocks/>
          </p:cNvGraphicFramePr>
          <p:nvPr>
            <p:extLst>
              <p:ext uri="{D42A27DB-BD31-4B8C-83A1-F6EECF244321}">
                <p14:modId xmlns:p14="http://schemas.microsoft.com/office/powerpoint/2010/main" val="3606462028"/>
              </p:ext>
            </p:extLst>
          </p:nvPr>
        </p:nvGraphicFramePr>
        <p:xfrm>
          <a:off x="533400" y="533400"/>
          <a:ext cx="8077200" cy="46648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881243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334000"/>
            <a:ext cx="8183880" cy="703150"/>
          </a:xfrm>
        </p:spPr>
        <p:txBody>
          <a:bodyPr/>
          <a:lstStyle/>
          <a:p>
            <a:pPr algn="ctr"/>
            <a:r>
              <a:rPr lang="en-US" dirty="0" smtClean="0">
                <a:solidFill>
                  <a:schemeClr val="accent2">
                    <a:lumMod val="75000"/>
                  </a:schemeClr>
                </a:solidFill>
              </a:rPr>
              <a:t>Incidents by Hour</a:t>
            </a:r>
            <a:endParaRPr lang="en-US" dirty="0">
              <a:solidFill>
                <a:schemeClr val="accent2">
                  <a:lumMod val="75000"/>
                </a:schemeClr>
              </a:solidFill>
            </a:endParaRPr>
          </a:p>
        </p:txBody>
      </p:sp>
      <p:graphicFrame>
        <p:nvGraphicFramePr>
          <p:cNvPr id="4" name="Chart 3"/>
          <p:cNvGraphicFramePr>
            <a:graphicFrameLocks/>
          </p:cNvGraphicFramePr>
          <p:nvPr>
            <p:extLst>
              <p:ext uri="{D42A27DB-BD31-4B8C-83A1-F6EECF244321}">
                <p14:modId xmlns:p14="http://schemas.microsoft.com/office/powerpoint/2010/main" val="2123582402"/>
              </p:ext>
            </p:extLst>
          </p:nvPr>
        </p:nvGraphicFramePr>
        <p:xfrm>
          <a:off x="457200" y="457200"/>
          <a:ext cx="8229600"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28913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410200"/>
            <a:ext cx="8183880" cy="626950"/>
          </a:xfrm>
        </p:spPr>
        <p:txBody>
          <a:bodyPr>
            <a:normAutofit fontScale="90000"/>
          </a:bodyPr>
          <a:lstStyle/>
          <a:p>
            <a:pPr algn="ctr"/>
            <a:r>
              <a:rPr lang="en-US" dirty="0" smtClean="0">
                <a:solidFill>
                  <a:schemeClr val="accent2">
                    <a:lumMod val="75000"/>
                  </a:schemeClr>
                </a:solidFill>
              </a:rPr>
              <a:t>Incidents by Day</a:t>
            </a:r>
            <a:endParaRPr lang="en-US" dirty="0">
              <a:solidFill>
                <a:schemeClr val="accent2">
                  <a:lumMod val="75000"/>
                </a:schemeClr>
              </a:solidFill>
            </a:endParaRPr>
          </a:p>
        </p:txBody>
      </p:sp>
      <p:graphicFrame>
        <p:nvGraphicFramePr>
          <p:cNvPr id="5" name="Chart 4"/>
          <p:cNvGraphicFramePr>
            <a:graphicFrameLocks/>
          </p:cNvGraphicFramePr>
          <p:nvPr>
            <p:extLst>
              <p:ext uri="{D42A27DB-BD31-4B8C-83A1-F6EECF244321}">
                <p14:modId xmlns:p14="http://schemas.microsoft.com/office/powerpoint/2010/main" val="3495418087"/>
              </p:ext>
            </p:extLst>
          </p:nvPr>
        </p:nvGraphicFramePr>
        <p:xfrm>
          <a:off x="457200" y="457200"/>
          <a:ext cx="8229600" cy="4419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01681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Aspect</Template>
  <TotalTime>1045</TotalTime>
  <Words>3513</Words>
  <Application>Microsoft Office PowerPoint</Application>
  <PresentationFormat>On-screen Show (4:3)</PresentationFormat>
  <Paragraphs>1157</Paragraphs>
  <Slides>51</Slides>
  <Notes>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Aspect</vt:lpstr>
      <vt:lpstr>2012 Annual Report Pueblo Interagency Dispatch Center</vt:lpstr>
      <vt:lpstr>Narrative</vt:lpstr>
      <vt:lpstr>Incident Totals </vt:lpstr>
      <vt:lpstr>1,502 Incidents</vt:lpstr>
      <vt:lpstr>Incidents by Agency</vt:lpstr>
      <vt:lpstr>Colorado Incidents by County-259</vt:lpstr>
      <vt:lpstr>Kansas Incidents by County-40</vt:lpstr>
      <vt:lpstr>Incidents by Hour</vt:lpstr>
      <vt:lpstr>Incidents by Day</vt:lpstr>
      <vt:lpstr>Red Flag Warning Incidents-211</vt:lpstr>
      <vt:lpstr>5 Year Average of Incidents-1,404</vt:lpstr>
      <vt:lpstr>Fires and Acres Totals</vt:lpstr>
      <vt:lpstr>Fires and Acres by Agency</vt:lpstr>
      <vt:lpstr>PSICC-Fires and Acres</vt:lpstr>
      <vt:lpstr>RGF-Fires and Acres</vt:lpstr>
      <vt:lpstr>RGD, SLI-FMU-Fires and Acres</vt:lpstr>
      <vt:lpstr>County Fires and Acres</vt:lpstr>
      <vt:lpstr>335 Fires for 86,878 Acres by Month</vt:lpstr>
      <vt:lpstr>Human and Lightning Fires by Month</vt:lpstr>
      <vt:lpstr>5 year Average-330 Fires, 103,871 Acres</vt:lpstr>
      <vt:lpstr>2012 Resource Orders</vt:lpstr>
      <vt:lpstr>Overhead In Zone Incidents</vt:lpstr>
      <vt:lpstr>Overhead Out of Zone Incidents</vt:lpstr>
      <vt:lpstr>Overhead Out of Zone Incidents</vt:lpstr>
      <vt:lpstr>PowerPoint Presentation</vt:lpstr>
      <vt:lpstr>PowerPoint Presentation</vt:lpstr>
      <vt:lpstr>Crew In of Zone Incidents</vt:lpstr>
      <vt:lpstr>Crew Out of Zone Incidents</vt:lpstr>
      <vt:lpstr>PowerPoint Presentation</vt:lpstr>
      <vt:lpstr>PowerPoint Presentation</vt:lpstr>
      <vt:lpstr>Engine In Zone Incidents</vt:lpstr>
      <vt:lpstr>Equipment (Engines) Out of Zone Incidents</vt:lpstr>
      <vt:lpstr>Equipment (Engines) Out of Zone Incidents</vt:lpstr>
      <vt:lpstr>PowerPoint Presentation</vt:lpstr>
      <vt:lpstr>PowerPoint Presentation</vt:lpstr>
      <vt:lpstr>Aircraft In Zone Incidents</vt:lpstr>
      <vt:lpstr>Aircraft Out of Zone Incidents</vt:lpstr>
      <vt:lpstr> </vt:lpstr>
      <vt:lpstr>64 Requests for 33 Incidents</vt:lpstr>
      <vt:lpstr>Tanker Base’s Usage and Contracted Helicopters</vt:lpstr>
      <vt:lpstr>Tanker Base Totals</vt:lpstr>
      <vt:lpstr>Monument Helitack- Helicopter’s</vt:lpstr>
      <vt:lpstr>Travel </vt:lpstr>
      <vt:lpstr>482 Travelers for $211,808.12 </vt:lpstr>
      <vt:lpstr>209 Large Fires</vt:lpstr>
      <vt:lpstr>209 Large Fires</vt:lpstr>
      <vt:lpstr>Pueblo Zone Colorado Large Fires</vt:lpstr>
      <vt:lpstr>Pueblo Zone Kansas Large Fires</vt:lpstr>
      <vt:lpstr>2012 Final Situation Report</vt:lpstr>
      <vt:lpstr>Dispatch Office Summary Situation Report 12/31/2012 – Pueblo Dispatch</vt:lpstr>
      <vt:lpstr>Dispatch Office Summary Situation Report 12/31/2012 – Pueblo Dispatch</vt:lpstr>
    </vt:vector>
  </TitlesOfParts>
  <Company>Forest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2012 Annual Report Pueblo Interagency Dispatch Center</dc:title>
  <dc:creator>Toft, Eric</dc:creator>
  <cp:lastModifiedBy>tjwebb</cp:lastModifiedBy>
  <cp:revision>119</cp:revision>
  <dcterms:created xsi:type="dcterms:W3CDTF">2012-09-14T20:07:54Z</dcterms:created>
  <dcterms:modified xsi:type="dcterms:W3CDTF">2013-01-17T22:11:00Z</dcterms:modified>
</cp:coreProperties>
</file>